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134806371" r:id="rId3"/>
    <p:sldId id="2134806373" r:id="rId4"/>
    <p:sldId id="2134806376" r:id="rId5"/>
    <p:sldId id="2134806363" r:id="rId6"/>
    <p:sldId id="2134806375" r:id="rId7"/>
    <p:sldId id="2134806374" r:id="rId8"/>
    <p:sldId id="2134806377" r:id="rId9"/>
    <p:sldId id="21348063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  <p15:guide id="4" pos="84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orient="horz" pos="482" userDrawn="1">
          <p15:clr>
            <a:srgbClr val="A4A3A4"/>
          </p15:clr>
        </p15:guide>
        <p15:guide id="8" orient="horz" pos="2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FFFFFF"/>
    <a:srgbClr val="33CCFF"/>
    <a:srgbClr val="2D7287"/>
    <a:srgbClr val="168C78"/>
    <a:srgbClr val="1CB097"/>
    <a:srgbClr val="378BA4"/>
    <a:srgbClr val="A15B5A"/>
    <a:srgbClr val="848484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3" autoAdjust="0"/>
    <p:restoredTop sz="95590" autoAdjust="0"/>
  </p:normalViewPr>
  <p:slideViewPr>
    <p:cSldViewPr snapToGrid="0">
      <p:cViewPr varScale="1">
        <p:scale>
          <a:sx n="121" d="100"/>
          <a:sy n="121" d="100"/>
        </p:scale>
        <p:origin x="486" y="108"/>
      </p:cViewPr>
      <p:guideLst>
        <p:guide orient="horz" pos="4178"/>
        <p:guide pos="302"/>
        <p:guide orient="horz" pos="1117"/>
        <p:guide pos="846"/>
        <p:guide pos="3840"/>
        <p:guide pos="7469"/>
        <p:guide orient="horz" pos="482"/>
        <p:guide orient="horz" pos="2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D0DF3-256C-4141-B6B2-3004E0E6D8C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D1E94-75A0-9648-8138-07BBAC1CC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0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D1E94-75A0-9648-8138-07BBAC1CC6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8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D1E94-75A0-9648-8138-07BBAC1CC6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0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D1E94-75A0-9648-8138-07BBAC1CC6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6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D1E94-75A0-9648-8138-07BBAC1CC6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93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E4176-E74B-4B7A-A7C9-578908A80D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5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D1E94-75A0-9648-8138-07BBAC1CC6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15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E4176-E74B-4B7A-A7C9-578908A80DE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81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D1E94-75A0-9648-8138-07BBAC1CC6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76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82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00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1" y="623553"/>
            <a:ext cx="10972800" cy="420688"/>
          </a:xfrm>
        </p:spPr>
        <p:txBody>
          <a:bodyPr>
            <a:noAutofit/>
          </a:bodyPr>
          <a:lstStyle>
            <a:lvl1pPr algn="l">
              <a:defRPr sz="2200">
                <a:solidFill>
                  <a:srgbClr val="214D94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2DA0-818E-47F2-B97C-7C000F278FD5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729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95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Relationship Id="rId1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hyperlink" Target="https://gisp.gov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sv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svg"/><Relationship Id="rId3" Type="http://schemas.openxmlformats.org/officeDocument/2006/relationships/image" Target="../media/image37.png"/><Relationship Id="rId7" Type="http://schemas.microsoft.com/office/2007/relationships/hdphoto" Target="../media/hdphoto6.wdp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7.png"/><Relationship Id="rId4" Type="http://schemas.openxmlformats.org/officeDocument/2006/relationships/image" Target="../media/image38.pn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>
            <a:extLst>
              <a:ext uri="{FF2B5EF4-FFF2-40B4-BE49-F238E27FC236}">
                <a16:creationId xmlns:a16="http://schemas.microsoft.com/office/drawing/2014/main" id="{0A42F0F6-A2A2-4175-9A3A-228471B1434F}"/>
              </a:ext>
            </a:extLst>
          </p:cNvPr>
          <p:cNvSpPr>
            <a:spLocks noChangeAspect="1"/>
          </p:cNvSpPr>
          <p:nvPr/>
        </p:nvSpPr>
        <p:spPr>
          <a:xfrm>
            <a:off x="1517082" y="5251211"/>
            <a:ext cx="653136" cy="652800"/>
          </a:xfrm>
          <a:prstGeom prst="ellipse">
            <a:avLst/>
          </a:prstGeom>
          <a:gradFill>
            <a:gsLst>
              <a:gs pos="0">
                <a:srgbClr val="4BB1FE"/>
              </a:gs>
              <a:gs pos="100000">
                <a:srgbClr val="05ED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39666-4CE7-4A6D-98F4-10E2C86CAEA0}"/>
              </a:ext>
            </a:extLst>
          </p:cNvPr>
          <p:cNvSpPr txBox="1"/>
          <p:nvPr/>
        </p:nvSpPr>
        <p:spPr>
          <a:xfrm>
            <a:off x="1135764" y="4549983"/>
            <a:ext cx="1494255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535353"/>
                </a:solidFill>
                <a:latin typeface="+mj-lt"/>
              </a:rPr>
              <a:t>ПРОВЕРЬТЕ </a:t>
            </a:r>
            <a:br>
              <a:rPr lang="ru-RU" sz="2000" b="1" dirty="0">
                <a:solidFill>
                  <a:srgbClr val="535353"/>
                </a:solidFill>
                <a:latin typeface="+mj-lt"/>
              </a:rPr>
            </a:br>
            <a:r>
              <a:rPr lang="ru-RU" sz="2000" b="1" dirty="0">
                <a:solidFill>
                  <a:srgbClr val="535353"/>
                </a:solidFill>
                <a:latin typeface="+mj-lt"/>
              </a:rPr>
              <a:t>ЗВУК: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6BC98-B3FF-44C3-B6FB-C90575609EBE}"/>
              </a:ext>
            </a:extLst>
          </p:cNvPr>
          <p:cNvSpPr txBox="1"/>
          <p:nvPr/>
        </p:nvSpPr>
        <p:spPr>
          <a:xfrm>
            <a:off x="757945" y="1046548"/>
            <a:ext cx="599616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spc="100" dirty="0">
                <a:solidFill>
                  <a:srgbClr val="0077A2"/>
                </a:solidFill>
                <a:latin typeface="Gilroy ExtraBold" pitchFamily="2" charset="0"/>
                <a:ea typeface="+mj-ea"/>
                <a:cs typeface="FUTURA MEDIUM" panose="020B0602020204020303" pitchFamily="34" charset="-79"/>
              </a:rPr>
              <a:t>ВЫ ПОДКЛЮЧИЛИСЬ </a:t>
            </a:r>
            <a:br>
              <a:rPr lang="ru-RU" sz="3600" b="1" spc="100" dirty="0">
                <a:solidFill>
                  <a:srgbClr val="0077A2"/>
                </a:solidFill>
                <a:latin typeface="Gilroy ExtraBold" pitchFamily="2" charset="0"/>
                <a:ea typeface="+mj-ea"/>
                <a:cs typeface="FUTURA MEDIUM" panose="020B0602020204020303" pitchFamily="34" charset="-79"/>
              </a:rPr>
            </a:br>
            <a:r>
              <a:rPr lang="ru-RU" sz="3600" b="1" spc="100" dirty="0">
                <a:solidFill>
                  <a:srgbClr val="0077A2"/>
                </a:solidFill>
                <a:latin typeface="Gilroy ExtraBold" pitchFamily="2" charset="0"/>
                <a:ea typeface="+mj-ea"/>
                <a:cs typeface="FUTURA MEDIUM" panose="020B0602020204020303" pitchFamily="34" charset="-79"/>
              </a:rPr>
              <a:t>НА ВЕБИНАР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A6322A-99E6-4364-926A-87DAD9A4BF74}"/>
              </a:ext>
            </a:extLst>
          </p:cNvPr>
          <p:cNvSpPr/>
          <p:nvPr/>
        </p:nvSpPr>
        <p:spPr>
          <a:xfrm>
            <a:off x="4730810" y="4537747"/>
            <a:ext cx="1615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535353"/>
                </a:solidFill>
                <a:latin typeface="+mj-lt"/>
              </a:rPr>
              <a:t>ПРОВЕРЬТЕ </a:t>
            </a:r>
            <a:br>
              <a:rPr lang="ru-RU" sz="2000" b="1" dirty="0">
                <a:solidFill>
                  <a:srgbClr val="535353"/>
                </a:solidFill>
                <a:latin typeface="+mj-lt"/>
              </a:rPr>
            </a:br>
            <a:r>
              <a:rPr lang="ru-RU" sz="2000" b="1" dirty="0">
                <a:solidFill>
                  <a:srgbClr val="535353"/>
                </a:solidFill>
                <a:latin typeface="+mj-lt"/>
              </a:rPr>
              <a:t>НАСТРОЙКИ: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E13B4C-B19C-471E-87F7-19CF3B574001}"/>
              </a:ext>
            </a:extLst>
          </p:cNvPr>
          <p:cNvSpPr txBox="1"/>
          <p:nvPr/>
        </p:nvSpPr>
        <p:spPr>
          <a:xfrm>
            <a:off x="1843650" y="3699966"/>
            <a:ext cx="3605529" cy="92333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Gilroy Light" pitchFamily="2" charset="0"/>
                <a:ea typeface="+mj-ea"/>
                <a:cs typeface="Futura Medium" panose="020B0602020204020303" pitchFamily="34" charset="-79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ru-RU" sz="1600" dirty="0"/>
              <a:t>До начала мероприятия осталось </a:t>
            </a:r>
            <a:br>
              <a:rPr lang="ru-RU" sz="1600" dirty="0"/>
            </a:br>
            <a:r>
              <a:rPr lang="ru-RU" sz="1600" dirty="0"/>
              <a:t>несколько минут, пожалуйста: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C1B7AF-54FA-44B2-B709-494C1D424422}"/>
              </a:ext>
            </a:extLst>
          </p:cNvPr>
          <p:cNvSpPr txBox="1"/>
          <p:nvPr/>
        </p:nvSpPr>
        <p:spPr>
          <a:xfrm>
            <a:off x="10220345" y="1584434"/>
            <a:ext cx="2109355" cy="2286102"/>
          </a:xfrm>
          <a:prstGeom prst="rect">
            <a:avLst/>
          </a:prstGeom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Gilroy Light" pitchFamily="2" charset="0"/>
                <a:ea typeface="+mj-ea"/>
                <a:cs typeface="Futura Medium" panose="020B0602020204020303" pitchFamily="34" charset="-79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pPr algn="l"/>
            <a:r>
              <a:rPr lang="ru-RU" sz="1600" dirty="0"/>
              <a:t>Более подробная информация размещена на сайте в разделе </a:t>
            </a:r>
          </a:p>
          <a:p>
            <a:pPr algn="l">
              <a:spcBef>
                <a:spcPts val="600"/>
              </a:spcBef>
            </a:pPr>
            <a:r>
              <a:rPr lang="ru-RU" sz="1600" b="1" dirty="0"/>
              <a:t>«Господдержка. НИОКР и омологация»</a:t>
            </a:r>
            <a:r>
              <a:rPr lang="en-US" sz="1600" b="1" dirty="0"/>
              <a:t> </a:t>
            </a:r>
            <a:endParaRPr lang="ru-RU" sz="1600" b="1" dirty="0"/>
          </a:p>
        </p:txBody>
      </p:sp>
      <p:pic>
        <p:nvPicPr>
          <p:cNvPr id="31" name="Picture 2" descr="Меры поддержки АО «РЭЦ»">
            <a:extLst>
              <a:ext uri="{FF2B5EF4-FFF2-40B4-BE49-F238E27FC236}">
                <a16:creationId xmlns:a16="http://schemas.microsoft.com/office/drawing/2014/main" id="{6570D015-8030-4C1D-A39D-971AE7625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" y="33719"/>
            <a:ext cx="2198739" cy="10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D5C927A-E37F-4F03-85C3-88E822316082}"/>
              </a:ext>
            </a:extLst>
          </p:cNvPr>
          <p:cNvGrpSpPr/>
          <p:nvPr/>
        </p:nvGrpSpPr>
        <p:grpSpPr>
          <a:xfrm>
            <a:off x="4358656" y="5243471"/>
            <a:ext cx="609600" cy="609286"/>
            <a:chOff x="2735391" y="5643415"/>
            <a:chExt cx="609600" cy="609286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2AEDF4EE-6B0E-4296-854E-22409FE0F6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5391" y="5643415"/>
              <a:ext cx="609600" cy="609286"/>
            </a:xfrm>
            <a:prstGeom prst="ellipse">
              <a:avLst/>
            </a:prstGeom>
            <a:gradFill>
              <a:gsLst>
                <a:gs pos="0">
                  <a:srgbClr val="4BB1FE"/>
                </a:gs>
                <a:gs pos="100000">
                  <a:srgbClr val="05EDF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5CE9012-6211-4DFF-AF69-51044DC07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>
              <a:off x="2816937" y="5737702"/>
              <a:ext cx="440494" cy="440494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B281F40-B000-484B-9A50-355D78791BBB}"/>
              </a:ext>
            </a:extLst>
          </p:cNvPr>
          <p:cNvGrpSpPr/>
          <p:nvPr/>
        </p:nvGrpSpPr>
        <p:grpSpPr>
          <a:xfrm>
            <a:off x="5967848" y="5265443"/>
            <a:ext cx="609600" cy="609286"/>
            <a:chOff x="6789868" y="5451645"/>
            <a:chExt cx="609600" cy="609286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49C279D9-9E7B-4AD8-9FFC-A743002C9D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9868" y="5451645"/>
              <a:ext cx="609600" cy="609286"/>
            </a:xfrm>
            <a:prstGeom prst="ellipse">
              <a:avLst/>
            </a:prstGeom>
            <a:gradFill>
              <a:gsLst>
                <a:gs pos="0">
                  <a:srgbClr val="4BB1FE"/>
                </a:gs>
                <a:gs pos="100000">
                  <a:srgbClr val="05EDF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9E19F62-0BF9-4E6B-8521-0ED12C229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6849336" y="5518645"/>
              <a:ext cx="490663" cy="490663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C691B285-847B-44E7-A6F2-FA5DDCF5AB7B}"/>
              </a:ext>
            </a:extLst>
          </p:cNvPr>
          <p:cNvGrpSpPr/>
          <p:nvPr/>
        </p:nvGrpSpPr>
        <p:grpSpPr>
          <a:xfrm>
            <a:off x="6417939" y="0"/>
            <a:ext cx="3930410" cy="6858000"/>
            <a:chOff x="5573531" y="-504504"/>
            <a:chExt cx="4508528" cy="78667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1C66A0C-B043-4F41-8304-FADC2953E0FF}"/>
                </a:ext>
              </a:extLst>
            </p:cNvPr>
            <p:cNvSpPr/>
            <p:nvPr/>
          </p:nvSpPr>
          <p:spPr>
            <a:xfrm>
              <a:off x="6081663" y="1666409"/>
              <a:ext cx="3482766" cy="34827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Дуга 39">
              <a:extLst>
                <a:ext uri="{FF2B5EF4-FFF2-40B4-BE49-F238E27FC236}">
                  <a16:creationId xmlns:a16="http://schemas.microsoft.com/office/drawing/2014/main" id="{049E7279-B7C7-4C80-BB01-088816A89BD1}"/>
                </a:ext>
              </a:extLst>
            </p:cNvPr>
            <p:cNvSpPr/>
            <p:nvPr/>
          </p:nvSpPr>
          <p:spPr>
            <a:xfrm>
              <a:off x="6084671" y="1665834"/>
              <a:ext cx="3486247" cy="3486247"/>
            </a:xfrm>
            <a:prstGeom prst="arc">
              <a:avLst>
                <a:gd name="adj1" fmla="val 6165451"/>
                <a:gd name="adj2" fmla="val 6076296"/>
              </a:avLst>
            </a:prstGeom>
            <a:ln w="123825" cap="sq">
              <a:solidFill>
                <a:srgbClr val="15BCDE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Дуга 43">
              <a:extLst>
                <a:ext uri="{FF2B5EF4-FFF2-40B4-BE49-F238E27FC236}">
                  <a16:creationId xmlns:a16="http://schemas.microsoft.com/office/drawing/2014/main" id="{106D5A6A-A9FE-4E04-A023-F209A73A5D88}"/>
                </a:ext>
              </a:extLst>
            </p:cNvPr>
            <p:cNvSpPr/>
            <p:nvPr/>
          </p:nvSpPr>
          <p:spPr>
            <a:xfrm>
              <a:off x="5573531" y="1154695"/>
              <a:ext cx="4508528" cy="4508526"/>
            </a:xfrm>
            <a:prstGeom prst="arc">
              <a:avLst>
                <a:gd name="adj1" fmla="val 5422708"/>
                <a:gd name="adj2" fmla="val 16187320"/>
              </a:avLst>
            </a:prstGeom>
            <a:ln w="38100" cap="rnd">
              <a:solidFill>
                <a:srgbClr val="15BCD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4525DB5F-75EB-4F72-A50A-E7CE14F9B1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9480" y="5663221"/>
              <a:ext cx="0" cy="1699009"/>
            </a:xfrm>
            <a:prstGeom prst="line">
              <a:avLst/>
            </a:prstGeom>
            <a:ln w="38100" cap="rnd">
              <a:solidFill>
                <a:srgbClr val="15BCD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3F7D357F-C875-4251-8E92-B600F8364432}"/>
                </a:ext>
              </a:extLst>
            </p:cNvPr>
            <p:cNvCxnSpPr>
              <a:cxnSpLocks/>
            </p:cNvCxnSpPr>
            <p:nvPr/>
          </p:nvCxnSpPr>
          <p:spPr>
            <a:xfrm>
              <a:off x="7819480" y="-504504"/>
              <a:ext cx="0" cy="1658364"/>
            </a:xfrm>
            <a:prstGeom prst="line">
              <a:avLst/>
            </a:prstGeom>
            <a:ln w="38100" cap="rnd">
              <a:solidFill>
                <a:srgbClr val="15BCD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671AF04-4D2D-4C79-9AD8-9969A9F8E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9721" y="1812001"/>
              <a:ext cx="3152520" cy="3173102"/>
            </a:xfrm>
            <a:prstGeom prst="ellipse">
              <a:avLst/>
            </a:prstGeom>
          </p:spPr>
        </p:pic>
      </p:grpSp>
      <p:pic>
        <p:nvPicPr>
          <p:cNvPr id="3" name="teplyiy-pop-saundtrek-s-myagkimi-teksturami-i-atmosfernyimi-zvukami">
            <a:hlinkClick r:id="" action="ppaction://media"/>
            <a:extLst>
              <a:ext uri="{FF2B5EF4-FFF2-40B4-BE49-F238E27FC236}">
                <a16:creationId xmlns:a16="http://schemas.microsoft.com/office/drawing/2014/main" id="{790F67FB-75B4-4BD7-BB5A-73F3DE4D38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000" out="2000"/>
                </p14:media>
              </p:ext>
            </p:extLst>
          </p:nvPr>
        </p:nvPicPr>
        <p:blipFill>
          <a:blip r:embed="rId10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2536" y="5387799"/>
            <a:ext cx="420712" cy="420712"/>
          </a:xfrm>
          <a:prstGeom prst="rect">
            <a:avLst/>
          </a:prstGeom>
        </p:spPr>
      </p:pic>
      <p:sp>
        <p:nvSpPr>
          <p:cNvPr id="35" name="Title 111">
            <a:extLst>
              <a:ext uri="{FF2B5EF4-FFF2-40B4-BE49-F238E27FC236}">
                <a16:creationId xmlns:a16="http://schemas.microsoft.com/office/drawing/2014/main" id="{87FE147A-0F9B-4F82-A8F3-968BFB6CF463}"/>
              </a:ext>
            </a:extLst>
          </p:cNvPr>
          <p:cNvSpPr txBox="1">
            <a:spLocks/>
          </p:cNvSpPr>
          <p:nvPr/>
        </p:nvSpPr>
        <p:spPr>
          <a:xfrm>
            <a:off x="488192" y="2153079"/>
            <a:ext cx="6163527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3200">
                <a:solidFill>
                  <a:srgbClr val="0077A2"/>
                </a:solidFill>
                <a:latin typeface="Gilroy ExtraBold" pitchFamily="2" charset="0"/>
                <a:cs typeface="FUTURA MEDIUM" panose="020B0602020204020303" pitchFamily="34" charset="-79"/>
              </a:defRPr>
            </a:lvl1pPr>
          </a:lstStyle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Компенсация части </a:t>
            </a: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затрат в целях создания новой конкурентоспособной промышленной </a:t>
            </a: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продукции, связанных с проведением </a:t>
            </a: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НИОКР и омологацией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C1E57F-C9AB-4CDF-AA75-173F5ADABC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91165" y="77602"/>
            <a:ext cx="1783757" cy="1783757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E9F5521-A19F-4F86-BEAC-FD85BEC776FB}"/>
              </a:ext>
            </a:extLst>
          </p:cNvPr>
          <p:cNvSpPr/>
          <p:nvPr/>
        </p:nvSpPr>
        <p:spPr>
          <a:xfrm>
            <a:off x="-41458" y="6078874"/>
            <a:ext cx="3593586" cy="759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pc="50" dirty="0">
                <a:solidFill>
                  <a:srgbClr val="108FA8"/>
                </a:solidFill>
              </a:rPr>
              <a:t>(сейчас играет музыка, </a:t>
            </a:r>
            <a:br>
              <a:rPr lang="ru-RU" spc="50" dirty="0">
                <a:solidFill>
                  <a:srgbClr val="108FA8"/>
                </a:solidFill>
              </a:rPr>
            </a:br>
            <a:r>
              <a:rPr lang="ru-RU" spc="50" dirty="0">
                <a:solidFill>
                  <a:srgbClr val="108FA8"/>
                </a:solidFill>
              </a:rPr>
              <a:t>если вы ее слышите </a:t>
            </a:r>
            <a:br>
              <a:rPr lang="ru-RU" spc="50" dirty="0">
                <a:solidFill>
                  <a:srgbClr val="108FA8"/>
                </a:solidFill>
              </a:rPr>
            </a:br>
            <a:r>
              <a:rPr lang="ru-RU" spc="50" dirty="0">
                <a:solidFill>
                  <a:srgbClr val="108FA8"/>
                </a:solidFill>
              </a:rPr>
              <a:t>– все хорошо!)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AFBDF1-FA21-48D3-B900-FFB7282711A8}"/>
              </a:ext>
            </a:extLst>
          </p:cNvPr>
          <p:cNvSpPr txBox="1"/>
          <p:nvPr/>
        </p:nvSpPr>
        <p:spPr>
          <a:xfrm>
            <a:off x="3834170" y="6081768"/>
            <a:ext cx="1717264" cy="537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pc="50"/>
            </a:lvl1pPr>
          </a:lstStyle>
          <a:p>
            <a:r>
              <a:rPr lang="ru-RU" dirty="0">
                <a:solidFill>
                  <a:srgbClr val="108FA8"/>
                </a:solidFill>
              </a:rPr>
              <a:t>микрофон</a:t>
            </a:r>
          </a:p>
          <a:p>
            <a:r>
              <a:rPr lang="ru-RU" dirty="0">
                <a:solidFill>
                  <a:srgbClr val="108FA8"/>
                </a:solidFill>
              </a:rPr>
              <a:t>отключен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E1FBAF-D58B-4C89-8268-ED9421B77FAC}"/>
              </a:ext>
            </a:extLst>
          </p:cNvPr>
          <p:cNvSpPr txBox="1"/>
          <p:nvPr/>
        </p:nvSpPr>
        <p:spPr>
          <a:xfrm>
            <a:off x="5414015" y="6092197"/>
            <a:ext cx="1717264" cy="537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pc="50">
                <a:solidFill>
                  <a:srgbClr val="108FA8"/>
                </a:solidFill>
              </a:defRPr>
            </a:lvl1pPr>
          </a:lstStyle>
          <a:p>
            <a:r>
              <a:rPr lang="ru-RU" dirty="0"/>
              <a:t>камера</a:t>
            </a:r>
          </a:p>
          <a:p>
            <a:r>
              <a:rPr lang="ru-RU" dirty="0"/>
              <a:t>отключена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7AF4CE-4AEB-48FD-8EC6-E16C656DA334}"/>
              </a:ext>
            </a:extLst>
          </p:cNvPr>
          <p:cNvSpPr txBox="1"/>
          <p:nvPr/>
        </p:nvSpPr>
        <p:spPr>
          <a:xfrm>
            <a:off x="9113619" y="5956020"/>
            <a:ext cx="2666978" cy="8822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535353"/>
                </a:solidFill>
                <a:latin typeface="Gilroy Light" pitchFamily="2" charset="0"/>
              </a:rPr>
              <a:t>Просьба направлять вопросы </a:t>
            </a:r>
            <a:r>
              <a:rPr lang="ru-RU" sz="1600" b="1" dirty="0">
                <a:solidFill>
                  <a:srgbClr val="0077A2"/>
                </a:solidFill>
                <a:latin typeface="+mj-lt"/>
              </a:rPr>
              <a:t>ПОСЛЕ</a:t>
            </a:r>
            <a:r>
              <a:rPr lang="ru-RU" sz="1600" b="1" dirty="0">
                <a:solidFill>
                  <a:srgbClr val="0077A2"/>
                </a:solidFill>
                <a:latin typeface="Gilroy Light" pitchFamily="2" charset="0"/>
              </a:rPr>
              <a:t> </a:t>
            </a:r>
            <a:r>
              <a:rPr lang="ru-RU" sz="1600" b="1" dirty="0">
                <a:solidFill>
                  <a:srgbClr val="535353"/>
                </a:solidFill>
                <a:latin typeface="Gilroy Light" pitchFamily="2" charset="0"/>
              </a:rPr>
              <a:t>завершения презентации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5AA43672-F1F1-4B64-96C5-DA72B29DA619}"/>
              </a:ext>
            </a:extLst>
          </p:cNvPr>
          <p:cNvSpPr>
            <a:spLocks noChangeAspect="1"/>
          </p:cNvSpPr>
          <p:nvPr/>
        </p:nvSpPr>
        <p:spPr>
          <a:xfrm>
            <a:off x="10093724" y="5243686"/>
            <a:ext cx="653136" cy="652800"/>
          </a:xfrm>
          <a:prstGeom prst="ellipse">
            <a:avLst/>
          </a:prstGeom>
          <a:gradFill>
            <a:gsLst>
              <a:gs pos="0">
                <a:srgbClr val="4BB1FE"/>
              </a:gs>
              <a:gs pos="100000">
                <a:srgbClr val="05ED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Вопросительный знак">
            <a:extLst>
              <a:ext uri="{FF2B5EF4-FFF2-40B4-BE49-F238E27FC236}">
                <a16:creationId xmlns:a16="http://schemas.microsoft.com/office/drawing/2014/main" id="{3EAF7EE9-4E8C-4848-8D00-38D98039B3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63769" y="5303876"/>
            <a:ext cx="500575" cy="5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6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2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E7484F05-A2A6-42EF-A3CA-0AC77BFE4EAE}"/>
              </a:ext>
            </a:extLst>
          </p:cNvPr>
          <p:cNvSpPr/>
          <p:nvPr/>
        </p:nvSpPr>
        <p:spPr>
          <a:xfrm>
            <a:off x="3490907" y="1774553"/>
            <a:ext cx="2330269" cy="3744504"/>
          </a:xfrm>
          <a:prstGeom prst="roundRect">
            <a:avLst>
              <a:gd name="adj" fmla="val 412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39CD7EAE-88C5-49C3-B183-A77AB947FFAE}"/>
              </a:ext>
            </a:extLst>
          </p:cNvPr>
          <p:cNvSpPr txBox="1">
            <a:spLocks/>
          </p:cNvSpPr>
          <p:nvPr/>
        </p:nvSpPr>
        <p:spPr>
          <a:xfrm>
            <a:off x="5346840" y="6466429"/>
            <a:ext cx="149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2024</a:t>
            </a:r>
          </a:p>
        </p:txBody>
      </p:sp>
      <p:sp>
        <p:nvSpPr>
          <p:cNvPr id="23" name="Title 111">
            <a:extLst>
              <a:ext uri="{FF2B5EF4-FFF2-40B4-BE49-F238E27FC236}">
                <a16:creationId xmlns:a16="http://schemas.microsoft.com/office/drawing/2014/main" id="{DB530F54-175D-4439-990F-194C9FDE9FD1}"/>
              </a:ext>
            </a:extLst>
          </p:cNvPr>
          <p:cNvSpPr txBox="1">
            <a:spLocks/>
          </p:cNvSpPr>
          <p:nvPr/>
        </p:nvSpPr>
        <p:spPr>
          <a:xfrm>
            <a:off x="3363134" y="362213"/>
            <a:ext cx="534760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3200">
                <a:solidFill>
                  <a:srgbClr val="0077A2"/>
                </a:solidFill>
                <a:latin typeface="Gilroy ExtraBold" pitchFamily="2" charset="0"/>
                <a:cs typeface="FUTURA MEDIUM" panose="020B0602020204020303" pitchFamily="34" charset="-79"/>
              </a:defRPr>
            </a:lvl1pPr>
          </a:lstStyle>
          <a:p>
            <a:r>
              <a:rPr lang="ru-RU" sz="2400" b="1" dirty="0">
                <a:solidFill>
                  <a:schemeClr val="accent2"/>
                </a:solidFill>
              </a:rPr>
              <a:t>РЕГЛАМЕНТИРУЮЩИЕ ДОКУМЕНТЫ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2952A4D-8034-4B3A-A254-9D3E7B81DB26}"/>
              </a:ext>
            </a:extLst>
          </p:cNvPr>
          <p:cNvSpPr/>
          <p:nvPr/>
        </p:nvSpPr>
        <p:spPr>
          <a:xfrm>
            <a:off x="199911" y="3436620"/>
            <a:ext cx="48216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Gilroy Light" pitchFamily="2" charset="0"/>
              <a:cs typeface="Futura Medium" panose="020B0602020204020303" pitchFamily="34" charset="-79"/>
            </a:endParaRPr>
          </a:p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Gilroy Light" pitchFamily="2" charset="0"/>
              <a:cs typeface="Futura Medium" panose="020B0602020204020303" pitchFamily="34" charset="-79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423933E-C316-4298-B6BB-3DF2D525FDF8}"/>
              </a:ext>
            </a:extLst>
          </p:cNvPr>
          <p:cNvSpPr/>
          <p:nvPr/>
        </p:nvSpPr>
        <p:spPr>
          <a:xfrm>
            <a:off x="697008" y="1776522"/>
            <a:ext cx="2330268" cy="3744503"/>
          </a:xfrm>
          <a:prstGeom prst="roundRect">
            <a:avLst>
              <a:gd name="adj" fmla="val 412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4CF8587-0C75-4A1E-B54E-5768DC6C6E6D}"/>
              </a:ext>
            </a:extLst>
          </p:cNvPr>
          <p:cNvSpPr/>
          <p:nvPr/>
        </p:nvSpPr>
        <p:spPr>
          <a:xfrm>
            <a:off x="3594997" y="2962084"/>
            <a:ext cx="2093950" cy="121879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Утвержден порядок предоставления субсидий</a:t>
            </a:r>
            <a:b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</a:b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из федерального бюджета</a:t>
            </a:r>
            <a:b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</a:br>
            <a:endParaRPr lang="ru-RU" sz="1200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Утвержден перечень продукции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CBD5E6-0855-4556-ACB6-928BA153C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t="26500" r="64105" b="54239"/>
          <a:stretch/>
        </p:blipFill>
        <p:spPr>
          <a:xfrm>
            <a:off x="1452863" y="4497478"/>
            <a:ext cx="782294" cy="80509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9470366-9C69-4787-85D2-AC182EEBA936}"/>
              </a:ext>
            </a:extLst>
          </p:cNvPr>
          <p:cNvSpPr/>
          <p:nvPr/>
        </p:nvSpPr>
        <p:spPr>
          <a:xfrm>
            <a:off x="466661" y="1337801"/>
            <a:ext cx="568396" cy="553997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423CEB-35D1-4AC5-BFD7-27B7E220E942}"/>
              </a:ext>
            </a:extLst>
          </p:cNvPr>
          <p:cNvSpPr txBox="1"/>
          <p:nvPr/>
        </p:nvSpPr>
        <p:spPr>
          <a:xfrm>
            <a:off x="556999" y="1433011"/>
            <a:ext cx="337545" cy="363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ru-RU" sz="2800" spc="-150" dirty="0">
                <a:solidFill>
                  <a:schemeClr val="bg1"/>
                </a:solidFill>
                <a:latin typeface="Circe Bold" panose="020B0602020203020203" pitchFamily="34" charset="-52"/>
              </a:rPr>
              <a:t>1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921D42F-3D2E-4D5F-A51D-4746DCC0C107}"/>
              </a:ext>
            </a:extLst>
          </p:cNvPr>
          <p:cNvCxnSpPr>
            <a:cxnSpLocks/>
          </p:cNvCxnSpPr>
          <p:nvPr/>
        </p:nvCxnSpPr>
        <p:spPr>
          <a:xfrm>
            <a:off x="3690593" y="2765218"/>
            <a:ext cx="1890282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A8B56664-60AD-4B39-9684-C3A970B04385}"/>
              </a:ext>
            </a:extLst>
          </p:cNvPr>
          <p:cNvSpPr/>
          <p:nvPr/>
        </p:nvSpPr>
        <p:spPr>
          <a:xfrm>
            <a:off x="6380472" y="1761852"/>
            <a:ext cx="2330268" cy="3728990"/>
          </a:xfrm>
          <a:prstGeom prst="roundRect">
            <a:avLst>
              <a:gd name="adj" fmla="val 412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E02FFA8F-815C-4875-B92C-7BD3D24A1A31}"/>
              </a:ext>
            </a:extLst>
          </p:cNvPr>
          <p:cNvSpPr/>
          <p:nvPr/>
        </p:nvSpPr>
        <p:spPr>
          <a:xfrm>
            <a:off x="9081264" y="1776522"/>
            <a:ext cx="2299021" cy="3714320"/>
          </a:xfrm>
          <a:prstGeom prst="roundRect">
            <a:avLst>
              <a:gd name="adj" fmla="val 412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Утвержден перечень государств и территорий,</a:t>
            </a:r>
            <a:b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</a:b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используемых для промежуточного</a:t>
            </a:r>
            <a:b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</a:b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(офшорного) владения активами в Российской Федерации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5A9FF6-EDF9-4A89-B5B7-67DCA1BCAEFD}"/>
              </a:ext>
            </a:extLst>
          </p:cNvPr>
          <p:cNvSpPr/>
          <p:nvPr/>
        </p:nvSpPr>
        <p:spPr>
          <a:xfrm>
            <a:off x="3651849" y="2000562"/>
            <a:ext cx="2022330" cy="5539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highlight>
                  <a:srgbClr val="FEFEFE"/>
                </a:highlight>
                <a:latin typeface="Circe Extra Bold" panose="020B0802020203020203" pitchFamily="34" charset="-52"/>
                <a:cs typeface="Arial" panose="020B0604020202020204" pitchFamily="34" charset="0"/>
              </a:rPr>
              <a:t>Решение о порядке предоставления субсидии </a:t>
            </a:r>
            <a:r>
              <a:rPr lang="en-US" sz="1200" b="1" dirty="0">
                <a:solidFill>
                  <a:srgbClr val="404040"/>
                </a:solidFill>
                <a:highlight>
                  <a:srgbClr val="FEFEFE"/>
                </a:highlight>
                <a:latin typeface="Circe Extra Bold" panose="020B0802020203020203" pitchFamily="34" charset="-52"/>
                <a:cs typeface="Arial" panose="020B0604020202020204" pitchFamily="34" charset="0"/>
              </a:rPr>
              <a:t>        </a:t>
            </a:r>
            <a:r>
              <a:rPr lang="ru-RU" sz="1200" b="1" dirty="0">
                <a:solidFill>
                  <a:srgbClr val="404040"/>
                </a:solidFill>
                <a:highlight>
                  <a:srgbClr val="FEFEFE"/>
                </a:highlight>
                <a:latin typeface="Circe Extra Bold" panose="020B0802020203020203" pitchFamily="34" charset="-52"/>
                <a:cs typeface="Arial" panose="020B0604020202020204" pitchFamily="34" charset="0"/>
              </a:rPr>
              <a:t>№ 22-60343-00327-Р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FE04A58-3D25-4336-9694-D8706393635B}"/>
              </a:ext>
            </a:extLst>
          </p:cNvPr>
          <p:cNvSpPr/>
          <p:nvPr/>
        </p:nvSpPr>
        <p:spPr>
          <a:xfrm>
            <a:off x="6500797" y="2009038"/>
            <a:ext cx="1962076" cy="553998"/>
          </a:xfrm>
          <a:prstGeom prst="rect">
            <a:avLst/>
          </a:prstGeom>
        </p:spPr>
        <p:txBody>
          <a:bodyPr vert="horz" wrap="none" lIns="0" tIns="0" rIns="0" bIns="0" anchor="t" anchorCtr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highlight>
                  <a:srgbClr val="FEFEFE"/>
                </a:highlight>
                <a:latin typeface="Circe Extra Bold" panose="020B0802020203020203" pitchFamily="34" charset="-52"/>
                <a:cs typeface="Arial" panose="020B0604020202020204" pitchFamily="34" charset="0"/>
              </a:rPr>
              <a:t>Объявление об отборе</a:t>
            </a:r>
            <a:br>
              <a:rPr lang="ru-RU" sz="1200" b="1" dirty="0">
                <a:solidFill>
                  <a:srgbClr val="404040"/>
                </a:solidFill>
                <a:highlight>
                  <a:srgbClr val="FEFEFE"/>
                </a:highlight>
                <a:latin typeface="Circe Extra Bold" panose="020B0802020203020203" pitchFamily="34" charset="-52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404040"/>
                </a:solidFill>
                <a:highlight>
                  <a:srgbClr val="FEFEFE"/>
                </a:highlight>
                <a:latin typeface="Circe Extra Bold" panose="020B0802020203020203" pitchFamily="34" charset="-52"/>
                <a:cs typeface="Arial" panose="020B0604020202020204" pitchFamily="34" charset="0"/>
              </a:rPr>
              <a:t>от 03.06.2024</a:t>
            </a:r>
            <a:br>
              <a:rPr lang="ru-RU" sz="1200" b="1" dirty="0">
                <a:solidFill>
                  <a:srgbClr val="404040"/>
                </a:solidFill>
                <a:highlight>
                  <a:srgbClr val="FEFEFE"/>
                </a:highlight>
                <a:latin typeface="Circe Extra Bold" panose="020B0802020203020203" pitchFamily="34" charset="-52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404040"/>
                </a:solidFill>
                <a:highlight>
                  <a:srgbClr val="FEFEFE"/>
                </a:highlight>
                <a:latin typeface="Circe Extra Bold" panose="020B0802020203020203" pitchFamily="34" charset="-52"/>
                <a:cs typeface="Arial" panose="020B0604020202020204" pitchFamily="34" charset="0"/>
              </a:rPr>
              <a:t>Шифр: 24-020-60343-1-3570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B620473-6083-4323-9EEB-9C3510446A6A}"/>
              </a:ext>
            </a:extLst>
          </p:cNvPr>
          <p:cNvCxnSpPr>
            <a:cxnSpLocks/>
          </p:cNvCxnSpPr>
          <p:nvPr/>
        </p:nvCxnSpPr>
        <p:spPr>
          <a:xfrm>
            <a:off x="6583812" y="2765218"/>
            <a:ext cx="1890282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DE93646-226F-4E08-BCBC-835C06E61F0C}"/>
              </a:ext>
            </a:extLst>
          </p:cNvPr>
          <p:cNvCxnSpPr>
            <a:cxnSpLocks/>
          </p:cNvCxnSpPr>
          <p:nvPr/>
        </p:nvCxnSpPr>
        <p:spPr>
          <a:xfrm>
            <a:off x="9275304" y="2751857"/>
            <a:ext cx="1890282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9B08E3F-139B-47F3-859E-9648A5B198EB}"/>
              </a:ext>
            </a:extLst>
          </p:cNvPr>
          <p:cNvCxnSpPr>
            <a:cxnSpLocks/>
          </p:cNvCxnSpPr>
          <p:nvPr/>
        </p:nvCxnSpPr>
        <p:spPr>
          <a:xfrm>
            <a:off x="930351" y="2751857"/>
            <a:ext cx="1890282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CE6FD1F-7119-438E-B8AE-6F0D4D5EF03C}"/>
              </a:ext>
            </a:extLst>
          </p:cNvPr>
          <p:cNvSpPr/>
          <p:nvPr/>
        </p:nvSpPr>
        <p:spPr>
          <a:xfrm>
            <a:off x="6558957" y="2962084"/>
            <a:ext cx="1973298" cy="186204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spc="-40" dirty="0">
                <a:solidFill>
                  <a:srgbClr val="404040"/>
                </a:solidFill>
                <a:latin typeface="Circe" panose="020B0502020203020203" pitchFamily="34" charset="-52"/>
              </a:rPr>
              <a:t>Правила и условия</a:t>
            </a:r>
            <a:br>
              <a:rPr lang="ru-RU" sz="1200" spc="-40" dirty="0">
                <a:solidFill>
                  <a:srgbClr val="404040"/>
                </a:solidFill>
                <a:latin typeface="Circe" panose="020B0502020203020203" pitchFamily="34" charset="-52"/>
              </a:rPr>
            </a:br>
            <a:r>
              <a:rPr lang="ru-RU" sz="1200" spc="-40" dirty="0">
                <a:solidFill>
                  <a:srgbClr val="404040"/>
                </a:solidFill>
                <a:latin typeface="Circe" panose="020B0502020203020203" pitchFamily="34" charset="-52"/>
              </a:rPr>
              <a:t>предоставления субсидий</a:t>
            </a:r>
            <a:br>
              <a:rPr lang="ru-RU" sz="1200" spc="-40" dirty="0">
                <a:solidFill>
                  <a:srgbClr val="404040"/>
                </a:solidFill>
                <a:latin typeface="Circe" panose="020B0502020203020203" pitchFamily="34" charset="-52"/>
              </a:rPr>
            </a:br>
            <a:r>
              <a:rPr lang="ru-RU" sz="1200" spc="-40" dirty="0">
                <a:solidFill>
                  <a:srgbClr val="404040"/>
                </a:solidFill>
                <a:latin typeface="Circe" panose="020B0502020203020203" pitchFamily="34" charset="-52"/>
              </a:rPr>
              <a:t>на компенсацию части затрат, связанных с НИОКР или омологацией существующей промышленной продукции для внешних рынков</a:t>
            </a:r>
            <a:r>
              <a:rPr lang="en-US" sz="1200" spc="-40" dirty="0">
                <a:solidFill>
                  <a:srgbClr val="404040"/>
                </a:solidFill>
                <a:latin typeface="Circe" panose="020B0502020203020203" pitchFamily="34" charset="-52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ru-RU" sz="1200" spc="-40" dirty="0">
                <a:solidFill>
                  <a:srgbClr val="404040"/>
                </a:solidFill>
                <a:latin typeface="Circe" panose="020B0502020203020203" pitchFamily="34" charset="-52"/>
              </a:rPr>
              <a:t> </a:t>
            </a:r>
            <a:br>
              <a:rPr lang="ru-RU" sz="1400" spc="-40" dirty="0">
                <a:solidFill>
                  <a:srgbClr val="404040"/>
                </a:solidFill>
                <a:latin typeface="Circe" panose="020B0502020203020203" pitchFamily="34" charset="-52"/>
              </a:rPr>
            </a:br>
            <a:endParaRPr lang="ru-RU" sz="1400" spc="-40" dirty="0">
              <a:solidFill>
                <a:srgbClr val="404040"/>
              </a:solidFill>
              <a:latin typeface="Circe" panose="020B0502020203020203" pitchFamily="34" charset="-52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FE48335-8660-49A6-BE6F-CC4F64740930}"/>
              </a:ext>
            </a:extLst>
          </p:cNvPr>
          <p:cNvSpPr/>
          <p:nvPr/>
        </p:nvSpPr>
        <p:spPr>
          <a:xfrm>
            <a:off x="9270036" y="2009038"/>
            <a:ext cx="1890283" cy="36933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Приказ Минфина России</a:t>
            </a:r>
            <a:br>
              <a:rPr lang="ru-RU" sz="1200" b="1" dirty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от 26.05.2022 № 83н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44EB862-16EF-4151-9C58-891CF67122B2}"/>
              </a:ext>
            </a:extLst>
          </p:cNvPr>
          <p:cNvSpPr/>
          <p:nvPr/>
        </p:nvSpPr>
        <p:spPr>
          <a:xfrm>
            <a:off x="930351" y="2048642"/>
            <a:ext cx="2022330" cy="5539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Постановления Правительства РФ от 25.10.2023 №1780 и №1781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3C965DC-AB37-4A48-A143-164E75BDAA8B}"/>
              </a:ext>
            </a:extLst>
          </p:cNvPr>
          <p:cNvSpPr/>
          <p:nvPr/>
        </p:nvSpPr>
        <p:spPr>
          <a:xfrm>
            <a:off x="854974" y="2962084"/>
            <a:ext cx="1836337" cy="812530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Правила предоставления субсидий и Правила отбора получателей субсидии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BAACFF9-0C90-49C2-93D7-3F1AAE033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7" t="53722" r="21008" b="27017"/>
          <a:stretch/>
        </p:blipFill>
        <p:spPr>
          <a:xfrm>
            <a:off x="4177159" y="4497478"/>
            <a:ext cx="844422" cy="78596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B1719F0-7CE5-41E5-81B5-48200E3E3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t="80739" r="63372"/>
          <a:stretch/>
        </p:blipFill>
        <p:spPr>
          <a:xfrm>
            <a:off x="7085127" y="4477359"/>
            <a:ext cx="887652" cy="826204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996FA87-BCEA-4D64-BD7F-ABB2C0ECC37D}"/>
              </a:ext>
            </a:extLst>
          </p:cNvPr>
          <p:cNvSpPr/>
          <p:nvPr/>
        </p:nvSpPr>
        <p:spPr>
          <a:xfrm>
            <a:off x="3264088" y="1323263"/>
            <a:ext cx="568396" cy="553998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7283FD-D78A-46A9-BD44-7DE87822BCE7}"/>
              </a:ext>
            </a:extLst>
          </p:cNvPr>
          <p:cNvSpPr txBox="1"/>
          <p:nvPr/>
        </p:nvSpPr>
        <p:spPr>
          <a:xfrm>
            <a:off x="3292580" y="1409071"/>
            <a:ext cx="483287" cy="359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Circe Bold" panose="020B0602020203020203" pitchFamily="34" charset="-52"/>
              </a:rPr>
              <a:t>2</a:t>
            </a:r>
            <a:endParaRPr lang="ru-RU" sz="2800" spc="-150" dirty="0">
              <a:solidFill>
                <a:schemeClr val="bg1"/>
              </a:solidFill>
              <a:latin typeface="Circe Bold" panose="020B0602020203020203" pitchFamily="34" charset="-52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9E6636E-2676-4635-A5BA-904D13E64519}"/>
              </a:ext>
            </a:extLst>
          </p:cNvPr>
          <p:cNvSpPr/>
          <p:nvPr/>
        </p:nvSpPr>
        <p:spPr>
          <a:xfrm>
            <a:off x="6096000" y="1337800"/>
            <a:ext cx="568396" cy="553998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273C5D-74DB-4168-9513-9A6B83EED73F}"/>
              </a:ext>
            </a:extLst>
          </p:cNvPr>
          <p:cNvSpPr txBox="1"/>
          <p:nvPr/>
        </p:nvSpPr>
        <p:spPr>
          <a:xfrm>
            <a:off x="6164192" y="1423001"/>
            <a:ext cx="432011" cy="3666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Circe Bold" panose="020B0602020203020203" pitchFamily="34" charset="-52"/>
              </a:rPr>
              <a:t>3</a:t>
            </a:r>
            <a:endParaRPr lang="ru-RU" sz="2800" spc="-150" dirty="0">
              <a:solidFill>
                <a:schemeClr val="bg1"/>
              </a:solidFill>
              <a:latin typeface="Circe Bold" panose="020B0602020203020203" pitchFamily="34" charset="-52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57E48E9-0CE0-45B6-A0F4-1B438213009F}"/>
              </a:ext>
            </a:extLst>
          </p:cNvPr>
          <p:cNvSpPr/>
          <p:nvPr/>
        </p:nvSpPr>
        <p:spPr>
          <a:xfrm>
            <a:off x="8936965" y="1335150"/>
            <a:ext cx="568396" cy="553998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48BC24-985C-4E84-B650-CBF89A1DA261}"/>
              </a:ext>
            </a:extLst>
          </p:cNvPr>
          <p:cNvSpPr txBox="1"/>
          <p:nvPr/>
        </p:nvSpPr>
        <p:spPr>
          <a:xfrm>
            <a:off x="9005158" y="1412622"/>
            <a:ext cx="432011" cy="3666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ru-RU" sz="2800" spc="-150" dirty="0">
                <a:solidFill>
                  <a:schemeClr val="bg1"/>
                </a:solidFill>
                <a:latin typeface="Circe Bold" panose="020B0602020203020203" pitchFamily="34" charset="-52"/>
              </a:rPr>
              <a:t>4</a:t>
            </a:r>
          </a:p>
        </p:txBody>
      </p:sp>
      <p:pic>
        <p:nvPicPr>
          <p:cNvPr id="6" name="Рисунок 5" descr="Контрольный список">
            <a:extLst>
              <a:ext uri="{FF2B5EF4-FFF2-40B4-BE49-F238E27FC236}">
                <a16:creationId xmlns:a16="http://schemas.microsoft.com/office/drawing/2014/main" id="{75557B8E-3572-49D3-9390-C7BAA9A8BD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7977" y="4442827"/>
            <a:ext cx="914400" cy="914400"/>
          </a:xfrm>
          <a:prstGeom prst="rect">
            <a:avLst/>
          </a:prstGeom>
        </p:spPr>
      </p:pic>
      <p:pic>
        <p:nvPicPr>
          <p:cNvPr id="11" name="Рисунок 10" descr="Земля">
            <a:extLst>
              <a:ext uri="{FF2B5EF4-FFF2-40B4-BE49-F238E27FC236}">
                <a16:creationId xmlns:a16="http://schemas.microsoft.com/office/drawing/2014/main" id="{4C7DF36B-0664-49F6-BED3-1334DFB77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1067" y="4474939"/>
            <a:ext cx="850176" cy="850176"/>
          </a:xfrm>
          <a:prstGeom prst="rect">
            <a:avLst/>
          </a:prstGeom>
        </p:spPr>
      </p:pic>
      <p:pic>
        <p:nvPicPr>
          <p:cNvPr id="55" name="Picture 2" descr="Меры поддержки АО «РЭЦ»">
            <a:extLst>
              <a:ext uri="{FF2B5EF4-FFF2-40B4-BE49-F238E27FC236}">
                <a16:creationId xmlns:a16="http://schemas.microsoft.com/office/drawing/2014/main" id="{4FFB3846-90E6-4668-8F20-D0CB8E117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037" y="164295"/>
            <a:ext cx="1600564" cy="7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22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92E11AD3-6413-4AAF-A14F-F7A10AC8E612}"/>
              </a:ext>
            </a:extLst>
          </p:cNvPr>
          <p:cNvSpPr/>
          <p:nvPr/>
        </p:nvSpPr>
        <p:spPr>
          <a:xfrm>
            <a:off x="8206946" y="1536255"/>
            <a:ext cx="3372108" cy="2797637"/>
          </a:xfrm>
          <a:prstGeom prst="roundRect">
            <a:avLst>
              <a:gd name="adj" fmla="val 854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28C20193-6890-41F5-9D2A-BAF320D0654A}"/>
              </a:ext>
            </a:extLst>
          </p:cNvPr>
          <p:cNvSpPr/>
          <p:nvPr/>
        </p:nvSpPr>
        <p:spPr>
          <a:xfrm>
            <a:off x="4520559" y="3632407"/>
            <a:ext cx="3204346" cy="701485"/>
          </a:xfrm>
          <a:prstGeom prst="roundRect">
            <a:avLst>
              <a:gd name="adj" fmla="val 854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9B50EA0-0D5C-4A12-8549-336D0912FA0A}"/>
              </a:ext>
            </a:extLst>
          </p:cNvPr>
          <p:cNvSpPr/>
          <p:nvPr/>
        </p:nvSpPr>
        <p:spPr>
          <a:xfrm>
            <a:off x="84000" y="81000"/>
            <a:ext cx="12024000" cy="6696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" descr="Меры поддержки АО «РЭЦ»">
            <a:extLst>
              <a:ext uri="{FF2B5EF4-FFF2-40B4-BE49-F238E27FC236}">
                <a16:creationId xmlns:a16="http://schemas.microsoft.com/office/drawing/2014/main" id="{2320C2AB-F008-DBAE-5B36-3AE9BC7F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472" y="96123"/>
            <a:ext cx="1440594" cy="6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ED5412-BDA2-4B6D-944B-C92C06209E06}"/>
              </a:ext>
            </a:extLst>
          </p:cNvPr>
          <p:cNvSpPr/>
          <p:nvPr/>
        </p:nvSpPr>
        <p:spPr>
          <a:xfrm>
            <a:off x="380611" y="367623"/>
            <a:ext cx="1143077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2"/>
                </a:solidFill>
                <a:ea typeface="+mj-ea"/>
                <a:cs typeface="FUTURA MEDIUM" panose="020B0602020204020303" pitchFamily="34" charset="-79"/>
                <a:sym typeface="Montserrat"/>
              </a:rPr>
              <a:t>ОБЩАЯ ИНФОРМАЦИЯ ОБ ОТБОРЕ 2024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331221E-E7C2-4EF7-A4D0-757AF971695B}"/>
              </a:ext>
            </a:extLst>
          </p:cNvPr>
          <p:cNvSpPr/>
          <p:nvPr/>
        </p:nvSpPr>
        <p:spPr>
          <a:xfrm>
            <a:off x="4781713" y="1097411"/>
            <a:ext cx="280958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Gilroy ExtraBold" pitchFamily="2" charset="0"/>
                <a:cs typeface="FUTURA MEDIUM" panose="020B0602020204020303" pitchFamily="34" charset="-79"/>
              </a:rPr>
              <a:t>БЮДЖЕТ ОТБОРА 2024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1FD277D-5D89-40E7-A6E4-739C951D279E}"/>
              </a:ext>
            </a:extLst>
          </p:cNvPr>
          <p:cNvGrpSpPr/>
          <p:nvPr/>
        </p:nvGrpSpPr>
        <p:grpSpPr>
          <a:xfrm>
            <a:off x="4520560" y="705501"/>
            <a:ext cx="3281956" cy="4347344"/>
            <a:chOff x="8402989" y="-2469970"/>
            <a:chExt cx="3351375" cy="7699549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908063A8-3CAE-4F5F-8532-82D8AFCED6C9}"/>
                </a:ext>
              </a:extLst>
            </p:cNvPr>
            <p:cNvSpPr/>
            <p:nvPr/>
          </p:nvSpPr>
          <p:spPr>
            <a:xfrm>
              <a:off x="8402989" y="-998859"/>
              <a:ext cx="3272122" cy="2392504"/>
            </a:xfrm>
            <a:prstGeom prst="roundRect">
              <a:avLst>
                <a:gd name="adj" fmla="val 854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8876E248-B7AC-487E-AAAA-B19297476840}"/>
                </a:ext>
              </a:extLst>
            </p:cNvPr>
            <p:cNvSpPr/>
            <p:nvPr/>
          </p:nvSpPr>
          <p:spPr>
            <a:xfrm>
              <a:off x="8594015" y="-2469970"/>
              <a:ext cx="3160349" cy="7699549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spAutoFit/>
            </a:bodyPr>
            <a:lstStyle/>
            <a:p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ru-RU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ru-RU" sz="14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Объем распределяемых средств в отборе: </a:t>
              </a:r>
            </a:p>
            <a:p>
              <a:r>
                <a:rPr lang="ru-RU" sz="14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2024 – </a:t>
              </a:r>
              <a:r>
                <a:rPr lang="ru-RU" sz="145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1 419,79 </a:t>
              </a:r>
              <a:r>
                <a:rPr lang="ru-RU" sz="14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млн руб.</a:t>
              </a:r>
            </a:p>
            <a:p>
              <a:r>
                <a:rPr lang="ru-RU" sz="14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2025 – </a:t>
              </a:r>
              <a:r>
                <a:rPr lang="ru-RU" sz="145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2 252,99 </a:t>
              </a:r>
              <a:r>
                <a:rPr lang="ru-RU" sz="14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млн руб. </a:t>
              </a:r>
            </a:p>
            <a:p>
              <a:r>
                <a:rPr lang="ru-RU" sz="14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2026 – </a:t>
              </a:r>
              <a:r>
                <a:rPr lang="ru-RU" sz="145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4 277, 99 </a:t>
              </a:r>
              <a:r>
                <a:rPr lang="ru-RU" sz="14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млн руб. </a:t>
              </a:r>
            </a:p>
            <a:p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EFEFE"/>
                </a:highlight>
              </a:endParaRPr>
            </a:p>
            <a:p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highlight>
                    <a:srgbClr val="FEFEFE"/>
                  </a:highlight>
                </a:rPr>
                <a:t>70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highlight>
                    <a:srgbClr val="FEFEFE"/>
                  </a:highlight>
                </a:rPr>
                <a:t> %  НИОКР</a:t>
              </a:r>
            </a:p>
            <a:p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highlight>
                    <a:srgbClr val="FEFEFE"/>
                  </a:highlight>
                </a:rPr>
                <a:t>30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highlight>
                    <a:srgbClr val="FEFEFE"/>
                  </a:highlight>
                </a:rPr>
                <a:t>%   Омологация</a:t>
              </a:r>
            </a:p>
            <a:p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ru-RU" dirty="0">
                <a:solidFill>
                  <a:srgbClr val="404040"/>
                </a:solidFill>
              </a:endParaRPr>
            </a:p>
            <a:p>
              <a:endParaRPr lang="ru-RU" sz="1200" dirty="0">
                <a:solidFill>
                  <a:srgbClr val="404040"/>
                </a:solidFill>
              </a:endParaRPr>
            </a:p>
          </p:txBody>
        </p:sp>
      </p:grp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A0F033E-8880-4369-BDF9-0596D3641397}"/>
              </a:ext>
            </a:extLst>
          </p:cNvPr>
          <p:cNvSpPr/>
          <p:nvPr/>
        </p:nvSpPr>
        <p:spPr>
          <a:xfrm>
            <a:off x="2483657" y="1774780"/>
            <a:ext cx="3548596" cy="40615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BEF824CE-4264-4D9D-BD03-9489D9697341}"/>
              </a:ext>
            </a:extLst>
          </p:cNvPr>
          <p:cNvSpPr/>
          <p:nvPr/>
        </p:nvSpPr>
        <p:spPr>
          <a:xfrm>
            <a:off x="4520564" y="5236363"/>
            <a:ext cx="3204346" cy="795772"/>
          </a:xfrm>
          <a:prstGeom prst="roundRect">
            <a:avLst>
              <a:gd name="adj" fmla="val 854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Конкурс. </a:t>
            </a:r>
            <a:r>
              <a:rPr lang="ru-RU" sz="14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Заявке присваивается рейтинговый балл в соответствии с критериями оценки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A96E3B22-1124-4258-9DED-23B1EBE5C130}"/>
              </a:ext>
            </a:extLst>
          </p:cNvPr>
          <p:cNvSpPr txBox="1">
            <a:spLocks/>
          </p:cNvSpPr>
          <p:nvPr/>
        </p:nvSpPr>
        <p:spPr>
          <a:xfrm>
            <a:off x="908962" y="4697777"/>
            <a:ext cx="3326299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Gilroy ExtraBold" pitchFamily="2" charset="0"/>
                <a:cs typeface="FUTURA MEDIUM" panose="020B0602020204020303" pitchFamily="34" charset="-79"/>
              </a:rPr>
              <a:t>ОРГАНИЗАТОР</a:t>
            </a:r>
            <a:r>
              <a:rPr lang="ru-RU" sz="1800" b="1" dirty="0">
                <a:solidFill>
                  <a:srgbClr val="0A5378"/>
                </a:solidFill>
                <a:latin typeface="Gilroy ExtraBold" pitchFamily="2" charset="0"/>
                <a:cs typeface="FUTURA MEDIUM" panose="020B0602020204020303" pitchFamily="34" charset="-79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Gilroy ExtraBold" pitchFamily="2" charset="0"/>
                <a:cs typeface="FUTURA MEDIUM" panose="020B0602020204020303" pitchFamily="34" charset="-79"/>
              </a:rPr>
              <a:t>ОТБОРА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83823793-E858-431A-B94E-40C6441E927E}"/>
              </a:ext>
            </a:extLst>
          </p:cNvPr>
          <p:cNvSpPr/>
          <p:nvPr/>
        </p:nvSpPr>
        <p:spPr>
          <a:xfrm>
            <a:off x="498617" y="5257448"/>
            <a:ext cx="3548596" cy="774076"/>
          </a:xfrm>
          <a:prstGeom prst="roundRect">
            <a:avLst>
              <a:gd name="adj" fmla="val 854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A01494F0-9C31-467C-8C6A-981362108408}"/>
              </a:ext>
            </a:extLst>
          </p:cNvPr>
          <p:cNvSpPr txBox="1">
            <a:spLocks/>
          </p:cNvSpPr>
          <p:nvPr/>
        </p:nvSpPr>
        <p:spPr>
          <a:xfrm>
            <a:off x="562776" y="5385635"/>
            <a:ext cx="3420278" cy="49398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Министерство промышленности и торговли Российской Федерации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89BE169F-1D4F-471C-A7A4-DC96438E2B71}"/>
              </a:ext>
            </a:extLst>
          </p:cNvPr>
          <p:cNvSpPr txBox="1">
            <a:spLocks/>
          </p:cNvSpPr>
          <p:nvPr/>
        </p:nvSpPr>
        <p:spPr>
          <a:xfrm>
            <a:off x="4748581" y="3118408"/>
            <a:ext cx="3323894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Gilroy ExtraBold" pitchFamily="2" charset="0"/>
                <a:cs typeface="FUTURA MEDIUM" panose="020B0602020204020303" pitchFamily="34" charset="-79"/>
              </a:rPr>
              <a:t>ЛИМИТЫ</a:t>
            </a:r>
            <a:r>
              <a:rPr lang="ru-RU" sz="1800" b="1" dirty="0">
                <a:solidFill>
                  <a:srgbClr val="0A5378"/>
                </a:solidFill>
                <a:latin typeface="Gilroy ExtraBold" pitchFamily="2" charset="0"/>
                <a:cs typeface="FUTURA MEDIUM" panose="020B0602020204020303" pitchFamily="34" charset="-79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Gilroy ExtraBold" pitchFamily="2" charset="0"/>
                <a:cs typeface="FUTURA MEDIUM" panose="020B0602020204020303" pitchFamily="34" charset="-79"/>
              </a:rPr>
              <a:t>ПО</a:t>
            </a:r>
            <a:r>
              <a:rPr lang="ru-RU" sz="1800" b="1" dirty="0">
                <a:solidFill>
                  <a:srgbClr val="0A5378"/>
                </a:solidFill>
                <a:latin typeface="Gilroy ExtraBold" pitchFamily="2" charset="0"/>
                <a:cs typeface="FUTURA MEDIUM" panose="020B0602020204020303" pitchFamily="34" charset="-79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Gilroy ExtraBold" pitchFamily="2" charset="0"/>
                <a:cs typeface="FUTURA MEDIUM" panose="020B0602020204020303" pitchFamily="34" charset="-79"/>
              </a:rPr>
              <a:t>НАПРАВЛЕНИЯМ</a:t>
            </a: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8178F3BE-BE59-4C87-8048-66F9D2856FCE}"/>
              </a:ext>
            </a:extLst>
          </p:cNvPr>
          <p:cNvSpPr txBox="1">
            <a:spLocks/>
          </p:cNvSpPr>
          <p:nvPr/>
        </p:nvSpPr>
        <p:spPr>
          <a:xfrm>
            <a:off x="8686097" y="1092617"/>
            <a:ext cx="3326299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Gilroy ExtraBold" pitchFamily="2" charset="0"/>
                <a:cs typeface="FUTURA MEDIUM" panose="020B0602020204020303" pitchFamily="34" charset="-79"/>
              </a:rPr>
              <a:t>СРОКИ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84E576DE-F8AE-4A95-9D68-A8BDB8E6B5C4}"/>
              </a:ext>
            </a:extLst>
          </p:cNvPr>
          <p:cNvSpPr/>
          <p:nvPr/>
        </p:nvSpPr>
        <p:spPr>
          <a:xfrm>
            <a:off x="7788693" y="3212884"/>
            <a:ext cx="3372108" cy="494624"/>
          </a:xfrm>
          <a:prstGeom prst="roundRect">
            <a:avLst>
              <a:gd name="adj" fmla="val 854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048781-2759-4C29-BEF8-BFF49F288653}"/>
              </a:ext>
            </a:extLst>
          </p:cNvPr>
          <p:cNvSpPr/>
          <p:nvPr/>
        </p:nvSpPr>
        <p:spPr>
          <a:xfrm>
            <a:off x="8342213" y="1575484"/>
            <a:ext cx="3046109" cy="254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EFEFE"/>
                </a:highlight>
              </a:rPr>
              <a:t>Прием заявок:</a:t>
            </a:r>
          </a:p>
          <a:p>
            <a:r>
              <a:rPr lang="ru-RU" sz="145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EFEFE"/>
                </a:highlight>
              </a:rPr>
              <a:t>10 июня – 11 июля</a:t>
            </a:r>
          </a:p>
          <a:p>
            <a:endParaRPr lang="ru-RU" sz="145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EFEFE"/>
              </a:highlight>
            </a:endParaRPr>
          </a:p>
          <a:p>
            <a:r>
              <a:rPr lang="ru-RU" sz="145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EFEFE"/>
                </a:highlight>
              </a:rPr>
              <a:t>Рассмотрение и оценка:</a:t>
            </a:r>
          </a:p>
          <a:p>
            <a:r>
              <a:rPr lang="ru-RU" sz="145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EFEFE"/>
                </a:highlight>
              </a:rPr>
              <a:t>12 июля – 29 июля</a:t>
            </a:r>
          </a:p>
          <a:p>
            <a:endParaRPr lang="ru-RU" sz="145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EFEFE"/>
              </a:highlight>
            </a:endParaRPr>
          </a:p>
          <a:p>
            <a:r>
              <a:rPr lang="ru-RU" sz="145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EFEFE"/>
                </a:highlight>
              </a:rPr>
              <a:t>Срок объявления победителей:</a:t>
            </a:r>
          </a:p>
          <a:p>
            <a:r>
              <a:rPr lang="ru-RU" sz="145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EFEFE"/>
                </a:highlight>
              </a:rPr>
              <a:t>до 8 августа</a:t>
            </a:r>
          </a:p>
          <a:p>
            <a:endParaRPr lang="ru-RU" sz="145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EFEFE"/>
              </a:highlight>
            </a:endParaRPr>
          </a:p>
          <a:p>
            <a:r>
              <a:rPr lang="ru-RU" sz="145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EFEFE"/>
                </a:highlight>
              </a:rPr>
              <a:t>Срок заключения соглашения:</a:t>
            </a:r>
          </a:p>
          <a:p>
            <a:r>
              <a:rPr lang="ru-RU" sz="145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EFEFE"/>
                </a:highlight>
              </a:rPr>
              <a:t>до 23 августа</a:t>
            </a: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D89FAC0C-53D1-4F82-A6F8-30CE6DCFF946}"/>
              </a:ext>
            </a:extLst>
          </p:cNvPr>
          <p:cNvSpPr txBox="1">
            <a:spLocks/>
          </p:cNvSpPr>
          <p:nvPr/>
        </p:nvSpPr>
        <p:spPr>
          <a:xfrm>
            <a:off x="8686097" y="4726857"/>
            <a:ext cx="270222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Gilroy ExtraBold" pitchFamily="2" charset="0"/>
                <a:cs typeface="FUTURA MEDIUM" panose="020B0602020204020303" pitchFamily="34" charset="-79"/>
              </a:rPr>
              <a:t>ПОДАЧА</a:t>
            </a:r>
            <a:r>
              <a:rPr lang="ru-RU" sz="1800" b="1" dirty="0">
                <a:solidFill>
                  <a:srgbClr val="0A5378"/>
                </a:solidFill>
                <a:latin typeface="Gilroy ExtraBold" pitchFamily="2" charset="0"/>
                <a:cs typeface="FUTURA MEDIUM" panose="020B0602020204020303" pitchFamily="34" charset="-79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Gilroy ExtraBold" pitchFamily="2" charset="0"/>
                <a:cs typeface="FUTURA MEDIUM" panose="020B0602020204020303" pitchFamily="34" charset="-79"/>
              </a:rPr>
              <a:t>ЗАЯВОК</a:t>
            </a: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97A920C7-0683-44FF-B90A-45487E0DBE00}"/>
              </a:ext>
            </a:extLst>
          </p:cNvPr>
          <p:cNvSpPr/>
          <p:nvPr/>
        </p:nvSpPr>
        <p:spPr>
          <a:xfrm>
            <a:off x="8206946" y="5233729"/>
            <a:ext cx="3372108" cy="797795"/>
          </a:xfrm>
          <a:prstGeom prst="roundRect">
            <a:avLst>
              <a:gd name="adj" fmla="val 854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ГИСП - </a:t>
            </a:r>
            <a:r>
              <a:rPr lang="ru-RU" sz="14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государственная электронная система промышленности</a:t>
            </a:r>
            <a:r>
              <a:rPr lang="en-US" sz="14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50" u="sng" dirty="0">
                <a:hlinkClick r:id="rId4"/>
              </a:rPr>
              <a:t>https://gisp.gov.ru/</a:t>
            </a:r>
            <a:r>
              <a:rPr lang="ru-RU" sz="1450" dirty="0"/>
              <a:t> </a:t>
            </a:r>
            <a:endParaRPr lang="ru-RU" sz="14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6678BA19-FB9B-40C9-A0B1-020A9905D818}"/>
              </a:ext>
            </a:extLst>
          </p:cNvPr>
          <p:cNvSpPr txBox="1">
            <a:spLocks/>
          </p:cNvSpPr>
          <p:nvPr/>
        </p:nvSpPr>
        <p:spPr>
          <a:xfrm>
            <a:off x="4969153" y="4723666"/>
            <a:ext cx="270222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Gilroy ExtraBold" pitchFamily="2" charset="0"/>
                <a:cs typeface="FUTURA MEDIUM" panose="020B0602020204020303" pitchFamily="34" charset="-79"/>
              </a:rPr>
              <a:t>СПОСОБ</a:t>
            </a:r>
            <a:r>
              <a:rPr lang="ru-RU" sz="1800" b="1" dirty="0">
                <a:solidFill>
                  <a:srgbClr val="0A5378"/>
                </a:solidFill>
                <a:latin typeface="Gilroy ExtraBold" pitchFamily="2" charset="0"/>
                <a:cs typeface="FUTURA MEDIUM" panose="020B0602020204020303" pitchFamily="34" charset="-79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Gilroy ExtraBold" pitchFamily="2" charset="0"/>
                <a:cs typeface="FUTURA MEDIUM" panose="020B0602020204020303" pitchFamily="34" charset="-79"/>
              </a:rPr>
              <a:t>ОТБОРА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A7902E9F-B079-4C68-82CF-EACF3A0F0476}"/>
              </a:ext>
            </a:extLst>
          </p:cNvPr>
          <p:cNvSpPr/>
          <p:nvPr/>
        </p:nvSpPr>
        <p:spPr>
          <a:xfrm>
            <a:off x="1076931" y="1088444"/>
            <a:ext cx="318851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Gilroy ExtraBold" pitchFamily="2" charset="0"/>
                <a:cs typeface="FUTURA MEDIUM" panose="020B0602020204020303" pitchFamily="34" charset="-79"/>
              </a:rPr>
              <a:t>ЦЕЛЬ ПОДДЕРЖКИ</a:t>
            </a:r>
          </a:p>
        </p:txBody>
      </p:sp>
      <p:pic>
        <p:nvPicPr>
          <p:cNvPr id="41" name="calendar">
            <a:extLst>
              <a:ext uri="{FF2B5EF4-FFF2-40B4-BE49-F238E27FC236}">
                <a16:creationId xmlns:a16="http://schemas.microsoft.com/office/drawing/2014/main" id="{8C66BE8B-1525-43F3-9389-B48CB84C0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824" y="1080891"/>
            <a:ext cx="393146" cy="392687"/>
          </a:xfrm>
          <a:prstGeom prst="rect">
            <a:avLst/>
          </a:prstGeom>
        </p:spPr>
      </p:pic>
      <p:sp>
        <p:nvSpPr>
          <p:cNvPr id="42" name="monets">
            <a:extLst>
              <a:ext uri="{FF2B5EF4-FFF2-40B4-BE49-F238E27FC236}">
                <a16:creationId xmlns:a16="http://schemas.microsoft.com/office/drawing/2014/main" id="{1E2FBA9C-ED90-45A5-B067-ED67A6D8139A}"/>
              </a:ext>
            </a:extLst>
          </p:cNvPr>
          <p:cNvSpPr>
            <a:spLocks noEditPoints="1"/>
          </p:cNvSpPr>
          <p:nvPr/>
        </p:nvSpPr>
        <p:spPr bwMode="auto">
          <a:xfrm>
            <a:off x="4351136" y="1054479"/>
            <a:ext cx="483654" cy="349234"/>
          </a:xfrm>
          <a:custGeom>
            <a:avLst/>
            <a:gdLst>
              <a:gd name="T0" fmla="*/ 456 w 1153"/>
              <a:gd name="T1" fmla="*/ 209 h 778"/>
              <a:gd name="T2" fmla="*/ 297 w 1153"/>
              <a:gd name="T3" fmla="*/ 778 h 778"/>
              <a:gd name="T4" fmla="*/ 856 w 1153"/>
              <a:gd name="T5" fmla="*/ 778 h 778"/>
              <a:gd name="T6" fmla="*/ 576 w 1153"/>
              <a:gd name="T7" fmla="*/ 603 h 778"/>
              <a:gd name="T8" fmla="*/ 576 w 1153"/>
              <a:gd name="T9" fmla="*/ 643 h 778"/>
              <a:gd name="T10" fmla="*/ 497 w 1153"/>
              <a:gd name="T11" fmla="*/ 643 h 778"/>
              <a:gd name="T12" fmla="*/ 497 w 1153"/>
              <a:gd name="T13" fmla="*/ 603 h 778"/>
              <a:gd name="T14" fmla="*/ 483 w 1153"/>
              <a:gd name="T15" fmla="*/ 578 h 778"/>
              <a:gd name="T16" fmla="*/ 517 w 1153"/>
              <a:gd name="T17" fmla="*/ 544 h 778"/>
              <a:gd name="T18" fmla="*/ 477 w 1153"/>
              <a:gd name="T19" fmla="*/ 504 h 778"/>
              <a:gd name="T20" fmla="*/ 517 w 1153"/>
              <a:gd name="T21" fmla="*/ 484 h 778"/>
              <a:gd name="T22" fmla="*/ 483 w 1153"/>
              <a:gd name="T23" fmla="*/ 359 h 778"/>
              <a:gd name="T24" fmla="*/ 616 w 1153"/>
              <a:gd name="T25" fmla="*/ 325 h 778"/>
              <a:gd name="T26" fmla="*/ 686 w 1153"/>
              <a:gd name="T27" fmla="*/ 355 h 778"/>
              <a:gd name="T28" fmla="*/ 707 w 1153"/>
              <a:gd name="T29" fmla="*/ 462 h 778"/>
              <a:gd name="T30" fmla="*/ 686 w 1153"/>
              <a:gd name="T31" fmla="*/ 495 h 778"/>
              <a:gd name="T32" fmla="*/ 616 w 1153"/>
              <a:gd name="T33" fmla="*/ 524 h 778"/>
              <a:gd name="T34" fmla="*/ 556 w 1153"/>
              <a:gd name="T35" fmla="*/ 524 h 778"/>
              <a:gd name="T36" fmla="*/ 655 w 1153"/>
              <a:gd name="T37" fmla="*/ 563 h 778"/>
              <a:gd name="T38" fmla="*/ 556 w 1153"/>
              <a:gd name="T39" fmla="*/ 583 h 778"/>
              <a:gd name="T40" fmla="*/ 556 w 1153"/>
              <a:gd name="T41" fmla="*/ 484 h 778"/>
              <a:gd name="T42" fmla="*/ 616 w 1153"/>
              <a:gd name="T43" fmla="*/ 484 h 778"/>
              <a:gd name="T44" fmla="*/ 658 w 1153"/>
              <a:gd name="T45" fmla="*/ 466 h 778"/>
              <a:gd name="T46" fmla="*/ 675 w 1153"/>
              <a:gd name="T47" fmla="*/ 425 h 778"/>
              <a:gd name="T48" fmla="*/ 657 w 1153"/>
              <a:gd name="T49" fmla="*/ 382 h 778"/>
              <a:gd name="T50" fmla="*/ 616 w 1153"/>
              <a:gd name="T51" fmla="*/ 365 h 778"/>
              <a:gd name="T52" fmla="*/ 1045 w 1153"/>
              <a:gd name="T53" fmla="*/ 75 h 778"/>
              <a:gd name="T54" fmla="*/ 791 w 1153"/>
              <a:gd name="T55" fmla="*/ 275 h 778"/>
              <a:gd name="T56" fmla="*/ 576 w 1153"/>
              <a:gd name="T57" fmla="*/ 742 h 778"/>
              <a:gd name="T58" fmla="*/ 373 w 1153"/>
              <a:gd name="T59" fmla="*/ 645 h 778"/>
              <a:gd name="T60" fmla="*/ 315 w 1153"/>
              <a:gd name="T61" fmla="*/ 481 h 778"/>
              <a:gd name="T62" fmla="*/ 559 w 1153"/>
              <a:gd name="T63" fmla="*/ 220 h 778"/>
              <a:gd name="T64" fmla="*/ 646 w 1153"/>
              <a:gd name="T65" fmla="*/ 229 h 778"/>
              <a:gd name="T66" fmla="*/ 827 w 1153"/>
              <a:gd name="T67" fmla="*/ 406 h 778"/>
              <a:gd name="T68" fmla="*/ 827 w 1153"/>
              <a:gd name="T69" fmla="*/ 556 h 778"/>
              <a:gd name="T70" fmla="*/ 693 w 1153"/>
              <a:gd name="T71" fmla="*/ 715 h 778"/>
              <a:gd name="T72" fmla="*/ 297 w 1153"/>
              <a:gd name="T73" fmla="*/ 221 h 778"/>
              <a:gd name="T74" fmla="*/ 36 w 1153"/>
              <a:gd name="T75" fmla="*/ 343 h 778"/>
              <a:gd name="T76" fmla="*/ 108 w 1153"/>
              <a:gd name="T77" fmla="*/ 518 h 778"/>
              <a:gd name="T78" fmla="*/ 297 w 1153"/>
              <a:gd name="T79" fmla="*/ 592 h 778"/>
              <a:gd name="T80" fmla="*/ 108 w 1153"/>
              <a:gd name="T81" fmla="*/ 611 h 778"/>
              <a:gd name="T82" fmla="*/ 297 w 1153"/>
              <a:gd name="T83" fmla="*/ 742 h 778"/>
              <a:gd name="T84" fmla="*/ 297 w 1153"/>
              <a:gd name="T85" fmla="*/ 686 h 778"/>
              <a:gd name="T86" fmla="*/ 1117 w 1153"/>
              <a:gd name="T87" fmla="*/ 620 h 778"/>
              <a:gd name="T88" fmla="*/ 794 w 1153"/>
              <a:gd name="T89" fmla="*/ 683 h 778"/>
              <a:gd name="T90" fmla="*/ 1117 w 1153"/>
              <a:gd name="T91" fmla="*/ 529 h 778"/>
              <a:gd name="T92" fmla="*/ 852 w 1153"/>
              <a:gd name="T93" fmla="*/ 592 h 778"/>
              <a:gd name="T94" fmla="*/ 1117 w 1153"/>
              <a:gd name="T95" fmla="*/ 435 h 778"/>
              <a:gd name="T96" fmla="*/ 1117 w 1153"/>
              <a:gd name="T97" fmla="*/ 419 h 778"/>
              <a:gd name="T98" fmla="*/ 873 w 1153"/>
              <a:gd name="T99" fmla="*/ 465 h 778"/>
              <a:gd name="T100" fmla="*/ 1117 w 1153"/>
              <a:gd name="T101" fmla="*/ 249 h 778"/>
              <a:gd name="T102" fmla="*/ 822 w 1153"/>
              <a:gd name="T103" fmla="*/ 314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53" h="778">
                <a:moveTo>
                  <a:pt x="856" y="0"/>
                </a:moveTo>
                <a:cubicBezTo>
                  <a:pt x="689" y="0"/>
                  <a:pt x="559" y="69"/>
                  <a:pt x="559" y="157"/>
                </a:cubicBezTo>
                <a:lnTo>
                  <a:pt x="559" y="184"/>
                </a:lnTo>
                <a:cubicBezTo>
                  <a:pt x="522" y="187"/>
                  <a:pt x="488" y="195"/>
                  <a:pt x="456" y="209"/>
                </a:cubicBezTo>
                <a:cubicBezTo>
                  <a:pt x="410" y="194"/>
                  <a:pt x="356" y="186"/>
                  <a:pt x="297" y="186"/>
                </a:cubicBezTo>
                <a:cubicBezTo>
                  <a:pt x="130" y="186"/>
                  <a:pt x="0" y="255"/>
                  <a:pt x="0" y="343"/>
                </a:cubicBezTo>
                <a:lnTo>
                  <a:pt x="0" y="620"/>
                </a:lnTo>
                <a:cubicBezTo>
                  <a:pt x="0" y="709"/>
                  <a:pt x="130" y="778"/>
                  <a:pt x="297" y="778"/>
                </a:cubicBezTo>
                <a:cubicBezTo>
                  <a:pt x="357" y="778"/>
                  <a:pt x="412" y="769"/>
                  <a:pt x="458" y="753"/>
                </a:cubicBezTo>
                <a:cubicBezTo>
                  <a:pt x="494" y="769"/>
                  <a:pt x="534" y="778"/>
                  <a:pt x="576" y="778"/>
                </a:cubicBezTo>
                <a:cubicBezTo>
                  <a:pt x="618" y="778"/>
                  <a:pt x="658" y="769"/>
                  <a:pt x="694" y="753"/>
                </a:cubicBezTo>
                <a:cubicBezTo>
                  <a:pt x="740" y="769"/>
                  <a:pt x="796" y="778"/>
                  <a:pt x="856" y="778"/>
                </a:cubicBezTo>
                <a:cubicBezTo>
                  <a:pt x="1022" y="778"/>
                  <a:pt x="1153" y="709"/>
                  <a:pt x="1153" y="620"/>
                </a:cubicBezTo>
                <a:lnTo>
                  <a:pt x="1153" y="157"/>
                </a:lnTo>
                <a:cubicBezTo>
                  <a:pt x="1153" y="69"/>
                  <a:pt x="1022" y="0"/>
                  <a:pt x="856" y="0"/>
                </a:cubicBezTo>
                <a:close/>
                <a:moveTo>
                  <a:pt x="576" y="603"/>
                </a:moveTo>
                <a:cubicBezTo>
                  <a:pt x="582" y="603"/>
                  <a:pt x="587" y="605"/>
                  <a:pt x="590" y="609"/>
                </a:cubicBezTo>
                <a:cubicBezTo>
                  <a:pt x="594" y="612"/>
                  <a:pt x="596" y="617"/>
                  <a:pt x="596" y="623"/>
                </a:cubicBezTo>
                <a:cubicBezTo>
                  <a:pt x="596" y="628"/>
                  <a:pt x="594" y="633"/>
                  <a:pt x="590" y="637"/>
                </a:cubicBezTo>
                <a:cubicBezTo>
                  <a:pt x="587" y="640"/>
                  <a:pt x="582" y="643"/>
                  <a:pt x="576" y="643"/>
                </a:cubicBezTo>
                <a:lnTo>
                  <a:pt x="537" y="643"/>
                </a:lnTo>
                <a:lnTo>
                  <a:pt x="536" y="643"/>
                </a:lnTo>
                <a:lnTo>
                  <a:pt x="536" y="643"/>
                </a:lnTo>
                <a:lnTo>
                  <a:pt x="497" y="643"/>
                </a:lnTo>
                <a:cubicBezTo>
                  <a:pt x="491" y="643"/>
                  <a:pt x="486" y="640"/>
                  <a:pt x="483" y="637"/>
                </a:cubicBezTo>
                <a:cubicBezTo>
                  <a:pt x="479" y="633"/>
                  <a:pt x="477" y="628"/>
                  <a:pt x="477" y="623"/>
                </a:cubicBezTo>
                <a:cubicBezTo>
                  <a:pt x="477" y="617"/>
                  <a:pt x="479" y="612"/>
                  <a:pt x="483" y="609"/>
                </a:cubicBezTo>
                <a:cubicBezTo>
                  <a:pt x="486" y="605"/>
                  <a:pt x="491" y="603"/>
                  <a:pt x="497" y="603"/>
                </a:cubicBezTo>
                <a:lnTo>
                  <a:pt x="517" y="603"/>
                </a:lnTo>
                <a:lnTo>
                  <a:pt x="517" y="583"/>
                </a:lnTo>
                <a:lnTo>
                  <a:pt x="497" y="583"/>
                </a:lnTo>
                <a:cubicBezTo>
                  <a:pt x="491" y="583"/>
                  <a:pt x="486" y="581"/>
                  <a:pt x="483" y="578"/>
                </a:cubicBezTo>
                <a:cubicBezTo>
                  <a:pt x="479" y="574"/>
                  <a:pt x="477" y="569"/>
                  <a:pt x="477" y="563"/>
                </a:cubicBezTo>
                <a:cubicBezTo>
                  <a:pt x="477" y="558"/>
                  <a:pt x="479" y="553"/>
                  <a:pt x="483" y="549"/>
                </a:cubicBezTo>
                <a:cubicBezTo>
                  <a:pt x="486" y="546"/>
                  <a:pt x="491" y="544"/>
                  <a:pt x="497" y="544"/>
                </a:cubicBezTo>
                <a:lnTo>
                  <a:pt x="517" y="544"/>
                </a:lnTo>
                <a:lnTo>
                  <a:pt x="517" y="524"/>
                </a:lnTo>
                <a:lnTo>
                  <a:pt x="497" y="524"/>
                </a:lnTo>
                <a:cubicBezTo>
                  <a:pt x="491" y="524"/>
                  <a:pt x="486" y="522"/>
                  <a:pt x="483" y="518"/>
                </a:cubicBezTo>
                <a:cubicBezTo>
                  <a:pt x="479" y="514"/>
                  <a:pt x="477" y="509"/>
                  <a:pt x="477" y="504"/>
                </a:cubicBezTo>
                <a:cubicBezTo>
                  <a:pt x="477" y="498"/>
                  <a:pt x="479" y="493"/>
                  <a:pt x="483" y="490"/>
                </a:cubicBezTo>
                <a:lnTo>
                  <a:pt x="483" y="490"/>
                </a:lnTo>
                <a:cubicBezTo>
                  <a:pt x="486" y="486"/>
                  <a:pt x="491" y="484"/>
                  <a:pt x="497" y="484"/>
                </a:cubicBezTo>
                <a:lnTo>
                  <a:pt x="517" y="484"/>
                </a:lnTo>
                <a:lnTo>
                  <a:pt x="517" y="365"/>
                </a:lnTo>
                <a:lnTo>
                  <a:pt x="497" y="365"/>
                </a:lnTo>
                <a:cubicBezTo>
                  <a:pt x="491" y="365"/>
                  <a:pt x="486" y="363"/>
                  <a:pt x="483" y="359"/>
                </a:cubicBezTo>
                <a:lnTo>
                  <a:pt x="483" y="359"/>
                </a:lnTo>
                <a:cubicBezTo>
                  <a:pt x="479" y="356"/>
                  <a:pt x="477" y="351"/>
                  <a:pt x="477" y="345"/>
                </a:cubicBezTo>
                <a:cubicBezTo>
                  <a:pt x="477" y="340"/>
                  <a:pt x="479" y="335"/>
                  <a:pt x="483" y="331"/>
                </a:cubicBezTo>
                <a:cubicBezTo>
                  <a:pt x="486" y="328"/>
                  <a:pt x="491" y="325"/>
                  <a:pt x="497" y="325"/>
                </a:cubicBezTo>
                <a:lnTo>
                  <a:pt x="616" y="325"/>
                </a:lnTo>
                <a:cubicBezTo>
                  <a:pt x="629" y="325"/>
                  <a:pt x="641" y="328"/>
                  <a:pt x="653" y="333"/>
                </a:cubicBezTo>
                <a:cubicBezTo>
                  <a:pt x="665" y="338"/>
                  <a:pt x="676" y="345"/>
                  <a:pt x="685" y="354"/>
                </a:cubicBezTo>
                <a:lnTo>
                  <a:pt x="685" y="354"/>
                </a:lnTo>
                <a:lnTo>
                  <a:pt x="686" y="355"/>
                </a:lnTo>
                <a:lnTo>
                  <a:pt x="686" y="355"/>
                </a:lnTo>
                <a:cubicBezTo>
                  <a:pt x="695" y="364"/>
                  <a:pt x="702" y="375"/>
                  <a:pt x="707" y="387"/>
                </a:cubicBezTo>
                <a:cubicBezTo>
                  <a:pt x="712" y="398"/>
                  <a:pt x="715" y="411"/>
                  <a:pt x="715" y="425"/>
                </a:cubicBezTo>
                <a:cubicBezTo>
                  <a:pt x="715" y="438"/>
                  <a:pt x="712" y="450"/>
                  <a:pt x="707" y="462"/>
                </a:cubicBezTo>
                <a:cubicBezTo>
                  <a:pt x="703" y="474"/>
                  <a:pt x="695" y="485"/>
                  <a:pt x="687" y="494"/>
                </a:cubicBezTo>
                <a:lnTo>
                  <a:pt x="686" y="494"/>
                </a:lnTo>
                <a:lnTo>
                  <a:pt x="686" y="494"/>
                </a:lnTo>
                <a:lnTo>
                  <a:pt x="686" y="495"/>
                </a:lnTo>
                <a:cubicBezTo>
                  <a:pt x="677" y="504"/>
                  <a:pt x="666" y="511"/>
                  <a:pt x="654" y="516"/>
                </a:cubicBezTo>
                <a:cubicBezTo>
                  <a:pt x="642" y="521"/>
                  <a:pt x="630" y="524"/>
                  <a:pt x="617" y="524"/>
                </a:cubicBezTo>
                <a:lnTo>
                  <a:pt x="616" y="524"/>
                </a:lnTo>
                <a:lnTo>
                  <a:pt x="616" y="524"/>
                </a:lnTo>
                <a:lnTo>
                  <a:pt x="616" y="524"/>
                </a:lnTo>
                <a:lnTo>
                  <a:pt x="616" y="524"/>
                </a:lnTo>
                <a:lnTo>
                  <a:pt x="615" y="524"/>
                </a:lnTo>
                <a:lnTo>
                  <a:pt x="556" y="524"/>
                </a:lnTo>
                <a:lnTo>
                  <a:pt x="556" y="544"/>
                </a:lnTo>
                <a:lnTo>
                  <a:pt x="635" y="544"/>
                </a:lnTo>
                <a:cubicBezTo>
                  <a:pt x="641" y="544"/>
                  <a:pt x="646" y="546"/>
                  <a:pt x="650" y="549"/>
                </a:cubicBezTo>
                <a:cubicBezTo>
                  <a:pt x="653" y="553"/>
                  <a:pt x="655" y="558"/>
                  <a:pt x="655" y="563"/>
                </a:cubicBezTo>
                <a:cubicBezTo>
                  <a:pt x="655" y="569"/>
                  <a:pt x="653" y="574"/>
                  <a:pt x="650" y="578"/>
                </a:cubicBezTo>
                <a:lnTo>
                  <a:pt x="650" y="578"/>
                </a:lnTo>
                <a:cubicBezTo>
                  <a:pt x="646" y="581"/>
                  <a:pt x="641" y="583"/>
                  <a:pt x="635" y="583"/>
                </a:cubicBezTo>
                <a:lnTo>
                  <a:pt x="556" y="583"/>
                </a:lnTo>
                <a:lnTo>
                  <a:pt x="556" y="603"/>
                </a:lnTo>
                <a:lnTo>
                  <a:pt x="576" y="603"/>
                </a:lnTo>
                <a:close/>
                <a:moveTo>
                  <a:pt x="556" y="365"/>
                </a:moveTo>
                <a:lnTo>
                  <a:pt x="556" y="484"/>
                </a:lnTo>
                <a:lnTo>
                  <a:pt x="615" y="484"/>
                </a:lnTo>
                <a:lnTo>
                  <a:pt x="616" y="484"/>
                </a:lnTo>
                <a:lnTo>
                  <a:pt x="616" y="484"/>
                </a:lnTo>
                <a:lnTo>
                  <a:pt x="616" y="484"/>
                </a:lnTo>
                <a:lnTo>
                  <a:pt x="616" y="484"/>
                </a:lnTo>
                <a:cubicBezTo>
                  <a:pt x="624" y="484"/>
                  <a:pt x="631" y="482"/>
                  <a:pt x="638" y="479"/>
                </a:cubicBezTo>
                <a:cubicBezTo>
                  <a:pt x="646" y="476"/>
                  <a:pt x="652" y="472"/>
                  <a:pt x="658" y="467"/>
                </a:cubicBezTo>
                <a:lnTo>
                  <a:pt x="658" y="466"/>
                </a:lnTo>
                <a:lnTo>
                  <a:pt x="658" y="466"/>
                </a:lnTo>
                <a:lnTo>
                  <a:pt x="658" y="466"/>
                </a:lnTo>
                <a:cubicBezTo>
                  <a:pt x="664" y="461"/>
                  <a:pt x="668" y="454"/>
                  <a:pt x="671" y="447"/>
                </a:cubicBezTo>
                <a:cubicBezTo>
                  <a:pt x="673" y="440"/>
                  <a:pt x="675" y="433"/>
                  <a:pt x="675" y="425"/>
                </a:cubicBezTo>
                <a:cubicBezTo>
                  <a:pt x="675" y="417"/>
                  <a:pt x="673" y="409"/>
                  <a:pt x="671" y="402"/>
                </a:cubicBezTo>
                <a:lnTo>
                  <a:pt x="671" y="402"/>
                </a:lnTo>
                <a:cubicBezTo>
                  <a:pt x="668" y="395"/>
                  <a:pt x="663" y="388"/>
                  <a:pt x="658" y="383"/>
                </a:cubicBezTo>
                <a:lnTo>
                  <a:pt x="657" y="382"/>
                </a:lnTo>
                <a:lnTo>
                  <a:pt x="657" y="382"/>
                </a:lnTo>
                <a:lnTo>
                  <a:pt x="657" y="382"/>
                </a:lnTo>
                <a:cubicBezTo>
                  <a:pt x="651" y="377"/>
                  <a:pt x="645" y="372"/>
                  <a:pt x="638" y="370"/>
                </a:cubicBezTo>
                <a:cubicBezTo>
                  <a:pt x="631" y="367"/>
                  <a:pt x="624" y="365"/>
                  <a:pt x="616" y="365"/>
                </a:cubicBezTo>
                <a:lnTo>
                  <a:pt x="556" y="365"/>
                </a:lnTo>
                <a:close/>
                <a:moveTo>
                  <a:pt x="666" y="75"/>
                </a:moveTo>
                <a:cubicBezTo>
                  <a:pt x="716" y="49"/>
                  <a:pt x="784" y="36"/>
                  <a:pt x="856" y="36"/>
                </a:cubicBezTo>
                <a:cubicBezTo>
                  <a:pt x="927" y="36"/>
                  <a:pt x="995" y="49"/>
                  <a:pt x="1045" y="75"/>
                </a:cubicBezTo>
                <a:cubicBezTo>
                  <a:pt x="1091" y="97"/>
                  <a:pt x="1117" y="128"/>
                  <a:pt x="1117" y="157"/>
                </a:cubicBezTo>
                <a:cubicBezTo>
                  <a:pt x="1117" y="187"/>
                  <a:pt x="1091" y="217"/>
                  <a:pt x="1045" y="240"/>
                </a:cubicBezTo>
                <a:cubicBezTo>
                  <a:pt x="995" y="265"/>
                  <a:pt x="927" y="279"/>
                  <a:pt x="856" y="279"/>
                </a:cubicBezTo>
                <a:cubicBezTo>
                  <a:pt x="833" y="279"/>
                  <a:pt x="812" y="278"/>
                  <a:pt x="791" y="275"/>
                </a:cubicBezTo>
                <a:cubicBezTo>
                  <a:pt x="742" y="225"/>
                  <a:pt x="675" y="191"/>
                  <a:pt x="601" y="185"/>
                </a:cubicBezTo>
                <a:cubicBezTo>
                  <a:pt x="597" y="176"/>
                  <a:pt x="594" y="167"/>
                  <a:pt x="594" y="157"/>
                </a:cubicBezTo>
                <a:cubicBezTo>
                  <a:pt x="594" y="128"/>
                  <a:pt x="620" y="97"/>
                  <a:pt x="666" y="75"/>
                </a:cubicBezTo>
                <a:close/>
                <a:moveTo>
                  <a:pt x="576" y="742"/>
                </a:moveTo>
                <a:cubicBezTo>
                  <a:pt x="552" y="742"/>
                  <a:pt x="529" y="739"/>
                  <a:pt x="507" y="733"/>
                </a:cubicBezTo>
                <a:cubicBezTo>
                  <a:pt x="490" y="728"/>
                  <a:pt x="475" y="722"/>
                  <a:pt x="460" y="715"/>
                </a:cubicBezTo>
                <a:cubicBezTo>
                  <a:pt x="439" y="705"/>
                  <a:pt x="420" y="691"/>
                  <a:pt x="403" y="676"/>
                </a:cubicBezTo>
                <a:cubicBezTo>
                  <a:pt x="392" y="667"/>
                  <a:pt x="382" y="656"/>
                  <a:pt x="373" y="645"/>
                </a:cubicBezTo>
                <a:cubicBezTo>
                  <a:pt x="360" y="629"/>
                  <a:pt x="348" y="610"/>
                  <a:pt x="339" y="591"/>
                </a:cubicBezTo>
                <a:cubicBezTo>
                  <a:pt x="334" y="580"/>
                  <a:pt x="329" y="568"/>
                  <a:pt x="326" y="556"/>
                </a:cubicBezTo>
                <a:cubicBezTo>
                  <a:pt x="320" y="538"/>
                  <a:pt x="317" y="519"/>
                  <a:pt x="316" y="500"/>
                </a:cubicBezTo>
                <a:cubicBezTo>
                  <a:pt x="315" y="494"/>
                  <a:pt x="315" y="487"/>
                  <a:pt x="315" y="481"/>
                </a:cubicBezTo>
                <a:cubicBezTo>
                  <a:pt x="315" y="475"/>
                  <a:pt x="315" y="470"/>
                  <a:pt x="315" y="465"/>
                </a:cubicBezTo>
                <a:cubicBezTo>
                  <a:pt x="321" y="370"/>
                  <a:pt x="378" y="289"/>
                  <a:pt x="458" y="248"/>
                </a:cubicBezTo>
                <a:cubicBezTo>
                  <a:pt x="473" y="240"/>
                  <a:pt x="488" y="234"/>
                  <a:pt x="505" y="229"/>
                </a:cubicBezTo>
                <a:cubicBezTo>
                  <a:pt x="522" y="224"/>
                  <a:pt x="540" y="221"/>
                  <a:pt x="559" y="220"/>
                </a:cubicBezTo>
                <a:cubicBezTo>
                  <a:pt x="564" y="220"/>
                  <a:pt x="570" y="219"/>
                  <a:pt x="576" y="219"/>
                </a:cubicBezTo>
                <a:cubicBezTo>
                  <a:pt x="578" y="219"/>
                  <a:pt x="580" y="219"/>
                  <a:pt x="582" y="219"/>
                </a:cubicBezTo>
                <a:cubicBezTo>
                  <a:pt x="586" y="220"/>
                  <a:pt x="590" y="220"/>
                  <a:pt x="594" y="220"/>
                </a:cubicBezTo>
                <a:cubicBezTo>
                  <a:pt x="612" y="221"/>
                  <a:pt x="629" y="224"/>
                  <a:pt x="646" y="229"/>
                </a:cubicBezTo>
                <a:cubicBezTo>
                  <a:pt x="671" y="236"/>
                  <a:pt x="694" y="246"/>
                  <a:pt x="716" y="260"/>
                </a:cubicBezTo>
                <a:cubicBezTo>
                  <a:pt x="737" y="273"/>
                  <a:pt x="757" y="290"/>
                  <a:pt x="773" y="309"/>
                </a:cubicBezTo>
                <a:cubicBezTo>
                  <a:pt x="789" y="327"/>
                  <a:pt x="802" y="347"/>
                  <a:pt x="813" y="370"/>
                </a:cubicBezTo>
                <a:cubicBezTo>
                  <a:pt x="818" y="381"/>
                  <a:pt x="823" y="393"/>
                  <a:pt x="827" y="406"/>
                </a:cubicBezTo>
                <a:cubicBezTo>
                  <a:pt x="832" y="425"/>
                  <a:pt x="836" y="444"/>
                  <a:pt x="837" y="465"/>
                </a:cubicBezTo>
                <a:cubicBezTo>
                  <a:pt x="838" y="470"/>
                  <a:pt x="838" y="475"/>
                  <a:pt x="838" y="481"/>
                </a:cubicBezTo>
                <a:cubicBezTo>
                  <a:pt x="838" y="487"/>
                  <a:pt x="838" y="494"/>
                  <a:pt x="837" y="500"/>
                </a:cubicBezTo>
                <a:cubicBezTo>
                  <a:pt x="836" y="519"/>
                  <a:pt x="832" y="538"/>
                  <a:pt x="827" y="556"/>
                </a:cubicBezTo>
                <a:cubicBezTo>
                  <a:pt x="823" y="568"/>
                  <a:pt x="819" y="580"/>
                  <a:pt x="814" y="591"/>
                </a:cubicBezTo>
                <a:cubicBezTo>
                  <a:pt x="804" y="610"/>
                  <a:pt x="793" y="629"/>
                  <a:pt x="780" y="645"/>
                </a:cubicBezTo>
                <a:cubicBezTo>
                  <a:pt x="771" y="656"/>
                  <a:pt x="761" y="667"/>
                  <a:pt x="750" y="676"/>
                </a:cubicBezTo>
                <a:cubicBezTo>
                  <a:pt x="733" y="691"/>
                  <a:pt x="714" y="705"/>
                  <a:pt x="693" y="715"/>
                </a:cubicBezTo>
                <a:cubicBezTo>
                  <a:pt x="678" y="722"/>
                  <a:pt x="662" y="728"/>
                  <a:pt x="646" y="733"/>
                </a:cubicBezTo>
                <a:cubicBezTo>
                  <a:pt x="624" y="739"/>
                  <a:pt x="600" y="742"/>
                  <a:pt x="576" y="742"/>
                </a:cubicBezTo>
                <a:close/>
                <a:moveTo>
                  <a:pt x="108" y="260"/>
                </a:moveTo>
                <a:cubicBezTo>
                  <a:pt x="158" y="235"/>
                  <a:pt x="225" y="221"/>
                  <a:pt x="297" y="221"/>
                </a:cubicBezTo>
                <a:cubicBezTo>
                  <a:pt x="337" y="221"/>
                  <a:pt x="376" y="225"/>
                  <a:pt x="412" y="234"/>
                </a:cubicBezTo>
                <a:cubicBezTo>
                  <a:pt x="336" y="284"/>
                  <a:pt x="285" y="368"/>
                  <a:pt x="280" y="465"/>
                </a:cubicBezTo>
                <a:cubicBezTo>
                  <a:pt x="214" y="463"/>
                  <a:pt x="154" y="449"/>
                  <a:pt x="108" y="426"/>
                </a:cubicBezTo>
                <a:cubicBezTo>
                  <a:pt x="62" y="403"/>
                  <a:pt x="36" y="373"/>
                  <a:pt x="36" y="343"/>
                </a:cubicBezTo>
                <a:cubicBezTo>
                  <a:pt x="36" y="313"/>
                  <a:pt x="62" y="283"/>
                  <a:pt x="108" y="260"/>
                </a:cubicBezTo>
                <a:close/>
                <a:moveTo>
                  <a:pt x="280" y="500"/>
                </a:moveTo>
                <a:cubicBezTo>
                  <a:pt x="281" y="520"/>
                  <a:pt x="284" y="538"/>
                  <a:pt x="289" y="557"/>
                </a:cubicBezTo>
                <a:cubicBezTo>
                  <a:pt x="220" y="556"/>
                  <a:pt x="156" y="542"/>
                  <a:pt x="108" y="518"/>
                </a:cubicBezTo>
                <a:cubicBezTo>
                  <a:pt x="62" y="495"/>
                  <a:pt x="36" y="465"/>
                  <a:pt x="36" y="435"/>
                </a:cubicBezTo>
                <a:lnTo>
                  <a:pt x="36" y="419"/>
                </a:lnTo>
                <a:cubicBezTo>
                  <a:pt x="83" y="465"/>
                  <a:pt x="173" y="497"/>
                  <a:pt x="280" y="500"/>
                </a:cubicBezTo>
                <a:close/>
                <a:moveTo>
                  <a:pt x="297" y="592"/>
                </a:moveTo>
                <a:cubicBezTo>
                  <a:pt x="298" y="592"/>
                  <a:pt x="300" y="592"/>
                  <a:pt x="301" y="592"/>
                </a:cubicBezTo>
                <a:cubicBezTo>
                  <a:pt x="309" y="613"/>
                  <a:pt x="320" y="632"/>
                  <a:pt x="332" y="649"/>
                </a:cubicBezTo>
                <a:cubicBezTo>
                  <a:pt x="320" y="650"/>
                  <a:pt x="309" y="650"/>
                  <a:pt x="297" y="650"/>
                </a:cubicBezTo>
                <a:cubicBezTo>
                  <a:pt x="225" y="650"/>
                  <a:pt x="158" y="637"/>
                  <a:pt x="108" y="611"/>
                </a:cubicBezTo>
                <a:cubicBezTo>
                  <a:pt x="62" y="589"/>
                  <a:pt x="36" y="558"/>
                  <a:pt x="36" y="529"/>
                </a:cubicBezTo>
                <a:lnTo>
                  <a:pt x="36" y="511"/>
                </a:lnTo>
                <a:cubicBezTo>
                  <a:pt x="85" y="560"/>
                  <a:pt x="183" y="592"/>
                  <a:pt x="297" y="592"/>
                </a:cubicBezTo>
                <a:close/>
                <a:moveTo>
                  <a:pt x="297" y="742"/>
                </a:moveTo>
                <a:cubicBezTo>
                  <a:pt x="225" y="742"/>
                  <a:pt x="158" y="728"/>
                  <a:pt x="108" y="703"/>
                </a:cubicBezTo>
                <a:cubicBezTo>
                  <a:pt x="62" y="680"/>
                  <a:pt x="36" y="650"/>
                  <a:pt x="36" y="620"/>
                </a:cubicBezTo>
                <a:lnTo>
                  <a:pt x="36" y="604"/>
                </a:lnTo>
                <a:cubicBezTo>
                  <a:pt x="85" y="653"/>
                  <a:pt x="183" y="686"/>
                  <a:pt x="297" y="686"/>
                </a:cubicBezTo>
                <a:cubicBezTo>
                  <a:pt x="318" y="686"/>
                  <a:pt x="339" y="685"/>
                  <a:pt x="359" y="683"/>
                </a:cubicBezTo>
                <a:cubicBezTo>
                  <a:pt x="375" y="700"/>
                  <a:pt x="393" y="716"/>
                  <a:pt x="414" y="729"/>
                </a:cubicBezTo>
                <a:cubicBezTo>
                  <a:pt x="378" y="738"/>
                  <a:pt x="338" y="742"/>
                  <a:pt x="297" y="742"/>
                </a:cubicBezTo>
                <a:close/>
                <a:moveTo>
                  <a:pt x="1117" y="620"/>
                </a:moveTo>
                <a:cubicBezTo>
                  <a:pt x="1117" y="650"/>
                  <a:pt x="1091" y="680"/>
                  <a:pt x="1045" y="703"/>
                </a:cubicBezTo>
                <a:cubicBezTo>
                  <a:pt x="995" y="728"/>
                  <a:pt x="927" y="742"/>
                  <a:pt x="856" y="742"/>
                </a:cubicBezTo>
                <a:cubicBezTo>
                  <a:pt x="814" y="742"/>
                  <a:pt x="775" y="738"/>
                  <a:pt x="739" y="729"/>
                </a:cubicBezTo>
                <a:cubicBezTo>
                  <a:pt x="759" y="716"/>
                  <a:pt x="778" y="700"/>
                  <a:pt x="794" y="683"/>
                </a:cubicBezTo>
                <a:cubicBezTo>
                  <a:pt x="814" y="685"/>
                  <a:pt x="834" y="686"/>
                  <a:pt x="856" y="686"/>
                </a:cubicBezTo>
                <a:cubicBezTo>
                  <a:pt x="970" y="686"/>
                  <a:pt x="1067" y="653"/>
                  <a:pt x="1117" y="604"/>
                </a:cubicBezTo>
                <a:lnTo>
                  <a:pt x="1117" y="620"/>
                </a:lnTo>
                <a:close/>
                <a:moveTo>
                  <a:pt x="1117" y="529"/>
                </a:moveTo>
                <a:cubicBezTo>
                  <a:pt x="1117" y="558"/>
                  <a:pt x="1091" y="589"/>
                  <a:pt x="1045" y="611"/>
                </a:cubicBezTo>
                <a:cubicBezTo>
                  <a:pt x="995" y="637"/>
                  <a:pt x="927" y="650"/>
                  <a:pt x="856" y="650"/>
                </a:cubicBezTo>
                <a:cubicBezTo>
                  <a:pt x="844" y="650"/>
                  <a:pt x="832" y="650"/>
                  <a:pt x="821" y="649"/>
                </a:cubicBezTo>
                <a:cubicBezTo>
                  <a:pt x="833" y="632"/>
                  <a:pt x="843" y="613"/>
                  <a:pt x="852" y="592"/>
                </a:cubicBezTo>
                <a:cubicBezTo>
                  <a:pt x="853" y="592"/>
                  <a:pt x="854" y="592"/>
                  <a:pt x="856" y="592"/>
                </a:cubicBezTo>
                <a:cubicBezTo>
                  <a:pt x="970" y="592"/>
                  <a:pt x="1067" y="560"/>
                  <a:pt x="1117" y="511"/>
                </a:cubicBezTo>
                <a:lnTo>
                  <a:pt x="1117" y="529"/>
                </a:lnTo>
                <a:close/>
                <a:moveTo>
                  <a:pt x="1117" y="435"/>
                </a:moveTo>
                <a:cubicBezTo>
                  <a:pt x="1117" y="465"/>
                  <a:pt x="1091" y="495"/>
                  <a:pt x="1045" y="518"/>
                </a:cubicBezTo>
                <a:cubicBezTo>
                  <a:pt x="997" y="542"/>
                  <a:pt x="932" y="556"/>
                  <a:pt x="864" y="557"/>
                </a:cubicBezTo>
                <a:cubicBezTo>
                  <a:pt x="868" y="538"/>
                  <a:pt x="871" y="520"/>
                  <a:pt x="873" y="500"/>
                </a:cubicBezTo>
                <a:cubicBezTo>
                  <a:pt x="980" y="497"/>
                  <a:pt x="1070" y="465"/>
                  <a:pt x="1117" y="419"/>
                </a:cubicBezTo>
                <a:lnTo>
                  <a:pt x="1117" y="435"/>
                </a:lnTo>
                <a:close/>
                <a:moveTo>
                  <a:pt x="1117" y="343"/>
                </a:moveTo>
                <a:cubicBezTo>
                  <a:pt x="1117" y="373"/>
                  <a:pt x="1091" y="403"/>
                  <a:pt x="1045" y="426"/>
                </a:cubicBezTo>
                <a:cubicBezTo>
                  <a:pt x="999" y="449"/>
                  <a:pt x="938" y="463"/>
                  <a:pt x="873" y="465"/>
                </a:cubicBezTo>
                <a:cubicBezTo>
                  <a:pt x="872" y="445"/>
                  <a:pt x="869" y="425"/>
                  <a:pt x="864" y="407"/>
                </a:cubicBezTo>
                <a:cubicBezTo>
                  <a:pt x="975" y="405"/>
                  <a:pt x="1068" y="373"/>
                  <a:pt x="1117" y="325"/>
                </a:cubicBezTo>
                <a:lnTo>
                  <a:pt x="1117" y="343"/>
                </a:lnTo>
                <a:close/>
                <a:moveTo>
                  <a:pt x="1117" y="249"/>
                </a:moveTo>
                <a:cubicBezTo>
                  <a:pt x="1117" y="279"/>
                  <a:pt x="1091" y="309"/>
                  <a:pt x="1045" y="332"/>
                </a:cubicBezTo>
                <a:cubicBezTo>
                  <a:pt x="995" y="357"/>
                  <a:pt x="927" y="371"/>
                  <a:pt x="856" y="371"/>
                </a:cubicBezTo>
                <a:cubicBezTo>
                  <a:pt x="854" y="371"/>
                  <a:pt x="853" y="371"/>
                  <a:pt x="852" y="371"/>
                </a:cubicBezTo>
                <a:cubicBezTo>
                  <a:pt x="844" y="351"/>
                  <a:pt x="834" y="332"/>
                  <a:pt x="822" y="314"/>
                </a:cubicBezTo>
                <a:cubicBezTo>
                  <a:pt x="833" y="314"/>
                  <a:pt x="844" y="315"/>
                  <a:pt x="856" y="315"/>
                </a:cubicBezTo>
                <a:cubicBezTo>
                  <a:pt x="970" y="315"/>
                  <a:pt x="1067" y="282"/>
                  <a:pt x="1117" y="233"/>
                </a:cubicBezTo>
                <a:lnTo>
                  <a:pt x="1117" y="249"/>
                </a:lnTo>
                <a:close/>
              </a:path>
            </a:pathLst>
          </a:custGeom>
          <a:solidFill>
            <a:srgbClr val="2A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43" name="fleshka">
            <a:extLst>
              <a:ext uri="{FF2B5EF4-FFF2-40B4-BE49-F238E27FC236}">
                <a16:creationId xmlns:a16="http://schemas.microsoft.com/office/drawing/2014/main" id="{CA21A410-9D1A-44C0-8B02-73AD35CB056A}"/>
              </a:ext>
            </a:extLst>
          </p:cNvPr>
          <p:cNvSpPr>
            <a:spLocks noEditPoints="1"/>
          </p:cNvSpPr>
          <p:nvPr/>
        </p:nvSpPr>
        <p:spPr bwMode="auto">
          <a:xfrm>
            <a:off x="8273345" y="4634502"/>
            <a:ext cx="428625" cy="428625"/>
          </a:xfrm>
          <a:custGeom>
            <a:avLst/>
            <a:gdLst>
              <a:gd name="T0" fmla="*/ 558 w 1156"/>
              <a:gd name="T1" fmla="*/ 802 h 1156"/>
              <a:gd name="T2" fmla="*/ 367 w 1156"/>
              <a:gd name="T3" fmla="*/ 1022 h 1156"/>
              <a:gd name="T4" fmla="*/ 251 w 1156"/>
              <a:gd name="T5" fmla="*/ 1070 h 1156"/>
              <a:gd name="T6" fmla="*/ 134 w 1156"/>
              <a:gd name="T7" fmla="*/ 1022 h 1156"/>
              <a:gd name="T8" fmla="*/ 134 w 1156"/>
              <a:gd name="T9" fmla="*/ 994 h 1156"/>
              <a:gd name="T10" fmla="*/ 163 w 1156"/>
              <a:gd name="T11" fmla="*/ 994 h 1156"/>
              <a:gd name="T12" fmla="*/ 251 w 1156"/>
              <a:gd name="T13" fmla="*/ 1030 h 1156"/>
              <a:gd name="T14" fmla="*/ 530 w 1156"/>
              <a:gd name="T15" fmla="*/ 802 h 1156"/>
              <a:gd name="T16" fmla="*/ 1141 w 1156"/>
              <a:gd name="T17" fmla="*/ 223 h 1156"/>
              <a:gd name="T18" fmla="*/ 1141 w 1156"/>
              <a:gd name="T19" fmla="*/ 296 h 1156"/>
              <a:gd name="T20" fmla="*/ 988 w 1156"/>
              <a:gd name="T21" fmla="*/ 494 h 1156"/>
              <a:gd name="T22" fmla="*/ 993 w 1156"/>
              <a:gd name="T23" fmla="*/ 501 h 1156"/>
              <a:gd name="T24" fmla="*/ 988 w 1156"/>
              <a:gd name="T25" fmla="*/ 522 h 1156"/>
              <a:gd name="T26" fmla="*/ 346 w 1156"/>
              <a:gd name="T27" fmla="*/ 1137 h 1156"/>
              <a:gd name="T28" fmla="*/ 155 w 1156"/>
              <a:gd name="T29" fmla="*/ 1137 h 1156"/>
              <a:gd name="T30" fmla="*/ 73 w 1156"/>
              <a:gd name="T31" fmla="*/ 1083 h 1156"/>
              <a:gd name="T32" fmla="*/ 0 w 1156"/>
              <a:gd name="T33" fmla="*/ 906 h 1156"/>
              <a:gd name="T34" fmla="*/ 73 w 1156"/>
              <a:gd name="T35" fmla="*/ 729 h 1156"/>
              <a:gd name="T36" fmla="*/ 634 w 1156"/>
              <a:gd name="T37" fmla="*/ 168 h 1156"/>
              <a:gd name="T38" fmla="*/ 662 w 1156"/>
              <a:gd name="T39" fmla="*/ 168 h 1156"/>
              <a:gd name="T40" fmla="*/ 861 w 1156"/>
              <a:gd name="T41" fmla="*/ 15 h 1156"/>
              <a:gd name="T42" fmla="*/ 934 w 1156"/>
              <a:gd name="T43" fmla="*/ 15 h 1156"/>
              <a:gd name="T44" fmla="*/ 713 w 1156"/>
              <a:gd name="T45" fmla="*/ 219 h 1156"/>
              <a:gd name="T46" fmla="*/ 905 w 1156"/>
              <a:gd name="T47" fmla="*/ 43 h 1156"/>
              <a:gd name="T48" fmla="*/ 897 w 1156"/>
              <a:gd name="T49" fmla="*/ 40 h 1156"/>
              <a:gd name="T50" fmla="*/ 399 w 1156"/>
              <a:gd name="T51" fmla="*/ 1055 h 1156"/>
              <a:gd name="T52" fmla="*/ 615 w 1156"/>
              <a:gd name="T53" fmla="*/ 362 h 1156"/>
              <a:gd name="T54" fmla="*/ 363 w 1156"/>
              <a:gd name="T55" fmla="*/ 611 h 1156"/>
              <a:gd name="T56" fmla="*/ 348 w 1156"/>
              <a:gd name="T57" fmla="*/ 611 h 1156"/>
              <a:gd name="T58" fmla="*/ 342 w 1156"/>
              <a:gd name="T59" fmla="*/ 579 h 1156"/>
              <a:gd name="T60" fmla="*/ 102 w 1156"/>
              <a:gd name="T61" fmla="*/ 757 h 1156"/>
              <a:gd name="T62" fmla="*/ 56 w 1156"/>
              <a:gd name="T63" fmla="*/ 986 h 1156"/>
              <a:gd name="T64" fmla="*/ 170 w 1156"/>
              <a:gd name="T65" fmla="*/ 1100 h 1156"/>
              <a:gd name="T66" fmla="*/ 331 w 1156"/>
              <a:gd name="T67" fmla="*/ 1100 h 1156"/>
              <a:gd name="T68" fmla="*/ 946 w 1156"/>
              <a:gd name="T69" fmla="*/ 508 h 1156"/>
              <a:gd name="T70" fmla="*/ 715 w 1156"/>
              <a:gd name="T71" fmla="*/ 310 h 1156"/>
              <a:gd name="T72" fmla="*/ 715 w 1156"/>
              <a:gd name="T73" fmla="*/ 310 h 1156"/>
              <a:gd name="T74" fmla="*/ 715 w 1156"/>
              <a:gd name="T75" fmla="*/ 338 h 1156"/>
              <a:gd name="T76" fmla="*/ 708 w 1156"/>
              <a:gd name="T77" fmla="*/ 343 h 1156"/>
              <a:gd name="T78" fmla="*/ 693 w 1156"/>
              <a:gd name="T79" fmla="*/ 343 h 1156"/>
              <a:gd name="T80" fmla="*/ 584 w 1156"/>
              <a:gd name="T81" fmla="*/ 275 h 1156"/>
              <a:gd name="T82" fmla="*/ 1116 w 1156"/>
              <a:gd name="T83" fmla="*/ 259 h 1156"/>
              <a:gd name="T84" fmla="*/ 839 w 1156"/>
              <a:gd name="T85" fmla="*/ 345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56" h="1156">
                <a:moveTo>
                  <a:pt x="544" y="797"/>
                </a:moveTo>
                <a:cubicBezTo>
                  <a:pt x="549" y="797"/>
                  <a:pt x="554" y="799"/>
                  <a:pt x="558" y="802"/>
                </a:cubicBezTo>
                <a:lnTo>
                  <a:pt x="558" y="802"/>
                </a:lnTo>
                <a:cubicBezTo>
                  <a:pt x="562" y="806"/>
                  <a:pt x="564" y="811"/>
                  <a:pt x="564" y="817"/>
                </a:cubicBezTo>
                <a:cubicBezTo>
                  <a:pt x="564" y="822"/>
                  <a:pt x="562" y="827"/>
                  <a:pt x="558" y="831"/>
                </a:cubicBezTo>
                <a:lnTo>
                  <a:pt x="367" y="1022"/>
                </a:lnTo>
                <a:lnTo>
                  <a:pt x="367" y="1022"/>
                </a:lnTo>
                <a:cubicBezTo>
                  <a:pt x="351" y="1037"/>
                  <a:pt x="333" y="1050"/>
                  <a:pt x="313" y="1058"/>
                </a:cubicBezTo>
                <a:cubicBezTo>
                  <a:pt x="294" y="1066"/>
                  <a:pt x="272" y="1070"/>
                  <a:pt x="251" y="1070"/>
                </a:cubicBezTo>
                <a:cubicBezTo>
                  <a:pt x="229" y="1070"/>
                  <a:pt x="207" y="1066"/>
                  <a:pt x="188" y="1058"/>
                </a:cubicBezTo>
                <a:cubicBezTo>
                  <a:pt x="168" y="1050"/>
                  <a:pt x="150" y="1037"/>
                  <a:pt x="134" y="1022"/>
                </a:cubicBezTo>
                <a:lnTo>
                  <a:pt x="134" y="1022"/>
                </a:lnTo>
                <a:cubicBezTo>
                  <a:pt x="130" y="1018"/>
                  <a:pt x="128" y="1013"/>
                  <a:pt x="128" y="1008"/>
                </a:cubicBezTo>
                <a:cubicBezTo>
                  <a:pt x="128" y="1003"/>
                  <a:pt x="130" y="998"/>
                  <a:pt x="134" y="994"/>
                </a:cubicBezTo>
                <a:lnTo>
                  <a:pt x="134" y="994"/>
                </a:lnTo>
                <a:lnTo>
                  <a:pt x="134" y="994"/>
                </a:lnTo>
                <a:cubicBezTo>
                  <a:pt x="138" y="990"/>
                  <a:pt x="143" y="988"/>
                  <a:pt x="148" y="988"/>
                </a:cubicBezTo>
                <a:cubicBezTo>
                  <a:pt x="154" y="988"/>
                  <a:pt x="159" y="990"/>
                  <a:pt x="163" y="994"/>
                </a:cubicBezTo>
                <a:lnTo>
                  <a:pt x="163" y="994"/>
                </a:lnTo>
                <a:cubicBezTo>
                  <a:pt x="174" y="1006"/>
                  <a:pt x="188" y="1015"/>
                  <a:pt x="203" y="1021"/>
                </a:cubicBezTo>
                <a:cubicBezTo>
                  <a:pt x="218" y="1027"/>
                  <a:pt x="234" y="1030"/>
                  <a:pt x="251" y="1030"/>
                </a:cubicBezTo>
                <a:cubicBezTo>
                  <a:pt x="267" y="1030"/>
                  <a:pt x="283" y="1027"/>
                  <a:pt x="298" y="1021"/>
                </a:cubicBezTo>
                <a:cubicBezTo>
                  <a:pt x="313" y="1015"/>
                  <a:pt x="327" y="1006"/>
                  <a:pt x="339" y="994"/>
                </a:cubicBezTo>
                <a:lnTo>
                  <a:pt x="530" y="802"/>
                </a:lnTo>
                <a:cubicBezTo>
                  <a:pt x="534" y="799"/>
                  <a:pt x="539" y="797"/>
                  <a:pt x="544" y="797"/>
                </a:cubicBezTo>
                <a:close/>
                <a:moveTo>
                  <a:pt x="934" y="15"/>
                </a:moveTo>
                <a:lnTo>
                  <a:pt x="1141" y="223"/>
                </a:lnTo>
                <a:lnTo>
                  <a:pt x="1141" y="223"/>
                </a:lnTo>
                <a:cubicBezTo>
                  <a:pt x="1151" y="233"/>
                  <a:pt x="1156" y="246"/>
                  <a:pt x="1156" y="259"/>
                </a:cubicBezTo>
                <a:cubicBezTo>
                  <a:pt x="1156" y="272"/>
                  <a:pt x="1151" y="286"/>
                  <a:pt x="1141" y="296"/>
                </a:cubicBezTo>
                <a:lnTo>
                  <a:pt x="1141" y="296"/>
                </a:lnTo>
                <a:lnTo>
                  <a:pt x="965" y="471"/>
                </a:lnTo>
                <a:lnTo>
                  <a:pt x="988" y="494"/>
                </a:lnTo>
                <a:lnTo>
                  <a:pt x="988" y="494"/>
                </a:lnTo>
                <a:cubicBezTo>
                  <a:pt x="990" y="496"/>
                  <a:pt x="992" y="498"/>
                  <a:pt x="993" y="501"/>
                </a:cubicBezTo>
                <a:lnTo>
                  <a:pt x="993" y="501"/>
                </a:lnTo>
                <a:cubicBezTo>
                  <a:pt x="994" y="503"/>
                  <a:pt x="994" y="506"/>
                  <a:pt x="994" y="508"/>
                </a:cubicBezTo>
                <a:cubicBezTo>
                  <a:pt x="994" y="511"/>
                  <a:pt x="994" y="513"/>
                  <a:pt x="993" y="516"/>
                </a:cubicBezTo>
                <a:cubicBezTo>
                  <a:pt x="992" y="518"/>
                  <a:pt x="990" y="520"/>
                  <a:pt x="988" y="522"/>
                </a:cubicBezTo>
                <a:lnTo>
                  <a:pt x="988" y="522"/>
                </a:lnTo>
                <a:lnTo>
                  <a:pt x="428" y="1083"/>
                </a:lnTo>
                <a:cubicBezTo>
                  <a:pt x="404" y="1107"/>
                  <a:pt x="377" y="1125"/>
                  <a:pt x="346" y="1137"/>
                </a:cubicBezTo>
                <a:lnTo>
                  <a:pt x="346" y="1137"/>
                </a:lnTo>
                <a:cubicBezTo>
                  <a:pt x="316" y="1150"/>
                  <a:pt x="284" y="1156"/>
                  <a:pt x="251" y="1156"/>
                </a:cubicBezTo>
                <a:cubicBezTo>
                  <a:pt x="217" y="1156"/>
                  <a:pt x="185" y="1150"/>
                  <a:pt x="155" y="1137"/>
                </a:cubicBezTo>
                <a:lnTo>
                  <a:pt x="155" y="1137"/>
                </a:lnTo>
                <a:cubicBezTo>
                  <a:pt x="125" y="1125"/>
                  <a:pt x="97" y="1107"/>
                  <a:pt x="73" y="1083"/>
                </a:cubicBezTo>
                <a:lnTo>
                  <a:pt x="73" y="1083"/>
                </a:lnTo>
                <a:cubicBezTo>
                  <a:pt x="50" y="1059"/>
                  <a:pt x="31" y="1032"/>
                  <a:pt x="19" y="1002"/>
                </a:cubicBezTo>
                <a:lnTo>
                  <a:pt x="19" y="1002"/>
                </a:lnTo>
                <a:cubicBezTo>
                  <a:pt x="7" y="972"/>
                  <a:pt x="0" y="939"/>
                  <a:pt x="0" y="906"/>
                </a:cubicBezTo>
                <a:cubicBezTo>
                  <a:pt x="0" y="872"/>
                  <a:pt x="7" y="840"/>
                  <a:pt x="19" y="810"/>
                </a:cubicBezTo>
                <a:cubicBezTo>
                  <a:pt x="31" y="780"/>
                  <a:pt x="50" y="752"/>
                  <a:pt x="73" y="729"/>
                </a:cubicBezTo>
                <a:lnTo>
                  <a:pt x="73" y="729"/>
                </a:lnTo>
                <a:lnTo>
                  <a:pt x="634" y="168"/>
                </a:lnTo>
                <a:lnTo>
                  <a:pt x="634" y="168"/>
                </a:lnTo>
                <a:lnTo>
                  <a:pt x="634" y="168"/>
                </a:lnTo>
                <a:cubicBezTo>
                  <a:pt x="638" y="164"/>
                  <a:pt x="643" y="162"/>
                  <a:pt x="648" y="162"/>
                </a:cubicBezTo>
                <a:cubicBezTo>
                  <a:pt x="653" y="162"/>
                  <a:pt x="658" y="164"/>
                  <a:pt x="662" y="168"/>
                </a:cubicBezTo>
                <a:lnTo>
                  <a:pt x="662" y="168"/>
                </a:lnTo>
                <a:lnTo>
                  <a:pt x="662" y="168"/>
                </a:lnTo>
                <a:lnTo>
                  <a:pt x="685" y="191"/>
                </a:lnTo>
                <a:lnTo>
                  <a:pt x="861" y="15"/>
                </a:lnTo>
                <a:cubicBezTo>
                  <a:pt x="871" y="5"/>
                  <a:pt x="884" y="0"/>
                  <a:pt x="897" y="0"/>
                </a:cubicBezTo>
                <a:cubicBezTo>
                  <a:pt x="910" y="0"/>
                  <a:pt x="923" y="5"/>
                  <a:pt x="933" y="15"/>
                </a:cubicBezTo>
                <a:lnTo>
                  <a:pt x="934" y="15"/>
                </a:lnTo>
                <a:close/>
                <a:moveTo>
                  <a:pt x="889" y="43"/>
                </a:moveTo>
                <a:lnTo>
                  <a:pt x="889" y="43"/>
                </a:lnTo>
                <a:lnTo>
                  <a:pt x="713" y="219"/>
                </a:lnTo>
                <a:lnTo>
                  <a:pt x="811" y="317"/>
                </a:lnTo>
                <a:lnTo>
                  <a:pt x="995" y="133"/>
                </a:lnTo>
                <a:lnTo>
                  <a:pt x="905" y="43"/>
                </a:lnTo>
                <a:lnTo>
                  <a:pt x="905" y="43"/>
                </a:lnTo>
                <a:lnTo>
                  <a:pt x="905" y="43"/>
                </a:lnTo>
                <a:cubicBezTo>
                  <a:pt x="903" y="41"/>
                  <a:pt x="900" y="40"/>
                  <a:pt x="897" y="40"/>
                </a:cubicBezTo>
                <a:cubicBezTo>
                  <a:pt x="894" y="40"/>
                  <a:pt x="891" y="41"/>
                  <a:pt x="889" y="43"/>
                </a:cubicBezTo>
                <a:close/>
                <a:moveTo>
                  <a:pt x="331" y="1100"/>
                </a:moveTo>
                <a:cubicBezTo>
                  <a:pt x="356" y="1090"/>
                  <a:pt x="380" y="1075"/>
                  <a:pt x="399" y="1055"/>
                </a:cubicBezTo>
                <a:lnTo>
                  <a:pt x="399" y="1055"/>
                </a:lnTo>
                <a:lnTo>
                  <a:pt x="853" y="601"/>
                </a:lnTo>
                <a:lnTo>
                  <a:pt x="615" y="362"/>
                </a:lnTo>
                <a:lnTo>
                  <a:pt x="370" y="607"/>
                </a:lnTo>
                <a:cubicBezTo>
                  <a:pt x="368" y="609"/>
                  <a:pt x="366" y="610"/>
                  <a:pt x="363" y="611"/>
                </a:cubicBezTo>
                <a:lnTo>
                  <a:pt x="363" y="611"/>
                </a:lnTo>
                <a:cubicBezTo>
                  <a:pt x="361" y="612"/>
                  <a:pt x="358" y="613"/>
                  <a:pt x="356" y="613"/>
                </a:cubicBezTo>
                <a:cubicBezTo>
                  <a:pt x="353" y="613"/>
                  <a:pt x="351" y="612"/>
                  <a:pt x="348" y="611"/>
                </a:cubicBezTo>
                <a:lnTo>
                  <a:pt x="348" y="611"/>
                </a:lnTo>
                <a:cubicBezTo>
                  <a:pt x="346" y="610"/>
                  <a:pt x="344" y="609"/>
                  <a:pt x="342" y="607"/>
                </a:cubicBezTo>
                <a:cubicBezTo>
                  <a:pt x="338" y="603"/>
                  <a:pt x="336" y="598"/>
                  <a:pt x="336" y="593"/>
                </a:cubicBezTo>
                <a:cubicBezTo>
                  <a:pt x="336" y="588"/>
                  <a:pt x="338" y="582"/>
                  <a:pt x="342" y="579"/>
                </a:cubicBezTo>
                <a:lnTo>
                  <a:pt x="587" y="334"/>
                </a:lnTo>
                <a:lnTo>
                  <a:pt x="556" y="303"/>
                </a:lnTo>
                <a:lnTo>
                  <a:pt x="102" y="757"/>
                </a:lnTo>
                <a:cubicBezTo>
                  <a:pt x="82" y="777"/>
                  <a:pt x="66" y="800"/>
                  <a:pt x="56" y="825"/>
                </a:cubicBezTo>
                <a:cubicBezTo>
                  <a:pt x="45" y="850"/>
                  <a:pt x="40" y="878"/>
                  <a:pt x="40" y="906"/>
                </a:cubicBezTo>
                <a:cubicBezTo>
                  <a:pt x="40" y="934"/>
                  <a:pt x="45" y="961"/>
                  <a:pt x="56" y="986"/>
                </a:cubicBezTo>
                <a:cubicBezTo>
                  <a:pt x="66" y="1012"/>
                  <a:pt x="82" y="1035"/>
                  <a:pt x="102" y="1055"/>
                </a:cubicBezTo>
                <a:lnTo>
                  <a:pt x="102" y="1055"/>
                </a:lnTo>
                <a:cubicBezTo>
                  <a:pt x="122" y="1075"/>
                  <a:pt x="145" y="1090"/>
                  <a:pt x="170" y="1100"/>
                </a:cubicBezTo>
                <a:lnTo>
                  <a:pt x="170" y="1100"/>
                </a:lnTo>
                <a:cubicBezTo>
                  <a:pt x="195" y="1111"/>
                  <a:pt x="222" y="1116"/>
                  <a:pt x="251" y="1116"/>
                </a:cubicBezTo>
                <a:cubicBezTo>
                  <a:pt x="279" y="1116"/>
                  <a:pt x="306" y="1111"/>
                  <a:pt x="331" y="1100"/>
                </a:cubicBezTo>
                <a:close/>
                <a:moveTo>
                  <a:pt x="584" y="275"/>
                </a:moveTo>
                <a:lnTo>
                  <a:pt x="882" y="572"/>
                </a:lnTo>
                <a:lnTo>
                  <a:pt x="946" y="508"/>
                </a:lnTo>
                <a:lnTo>
                  <a:pt x="648" y="210"/>
                </a:lnTo>
                <a:lnTo>
                  <a:pt x="631" y="227"/>
                </a:lnTo>
                <a:lnTo>
                  <a:pt x="715" y="310"/>
                </a:lnTo>
                <a:lnTo>
                  <a:pt x="715" y="310"/>
                </a:lnTo>
                <a:lnTo>
                  <a:pt x="715" y="310"/>
                </a:lnTo>
                <a:lnTo>
                  <a:pt x="715" y="310"/>
                </a:lnTo>
                <a:cubicBezTo>
                  <a:pt x="718" y="314"/>
                  <a:pt x="720" y="319"/>
                  <a:pt x="720" y="324"/>
                </a:cubicBezTo>
                <a:cubicBezTo>
                  <a:pt x="720" y="329"/>
                  <a:pt x="718" y="334"/>
                  <a:pt x="715" y="338"/>
                </a:cubicBezTo>
                <a:lnTo>
                  <a:pt x="715" y="338"/>
                </a:lnTo>
                <a:lnTo>
                  <a:pt x="715" y="338"/>
                </a:lnTo>
                <a:cubicBezTo>
                  <a:pt x="713" y="340"/>
                  <a:pt x="710" y="342"/>
                  <a:pt x="708" y="343"/>
                </a:cubicBezTo>
                <a:lnTo>
                  <a:pt x="708" y="343"/>
                </a:lnTo>
                <a:cubicBezTo>
                  <a:pt x="706" y="344"/>
                  <a:pt x="703" y="344"/>
                  <a:pt x="700" y="344"/>
                </a:cubicBezTo>
                <a:cubicBezTo>
                  <a:pt x="698" y="344"/>
                  <a:pt x="695" y="344"/>
                  <a:pt x="693" y="343"/>
                </a:cubicBezTo>
                <a:lnTo>
                  <a:pt x="693" y="343"/>
                </a:lnTo>
                <a:cubicBezTo>
                  <a:pt x="690" y="342"/>
                  <a:pt x="688" y="340"/>
                  <a:pt x="686" y="338"/>
                </a:cubicBezTo>
                <a:lnTo>
                  <a:pt x="603" y="255"/>
                </a:lnTo>
                <a:lnTo>
                  <a:pt x="584" y="275"/>
                </a:lnTo>
                <a:close/>
                <a:moveTo>
                  <a:pt x="937" y="443"/>
                </a:moveTo>
                <a:lnTo>
                  <a:pt x="1113" y="267"/>
                </a:lnTo>
                <a:cubicBezTo>
                  <a:pt x="1115" y="265"/>
                  <a:pt x="1116" y="262"/>
                  <a:pt x="1116" y="259"/>
                </a:cubicBezTo>
                <a:cubicBezTo>
                  <a:pt x="1116" y="256"/>
                  <a:pt x="1115" y="253"/>
                  <a:pt x="1113" y="251"/>
                </a:cubicBezTo>
                <a:lnTo>
                  <a:pt x="1023" y="161"/>
                </a:lnTo>
                <a:lnTo>
                  <a:pt x="839" y="345"/>
                </a:lnTo>
                <a:lnTo>
                  <a:pt x="937" y="443"/>
                </a:lnTo>
                <a:close/>
              </a:path>
            </a:pathLst>
          </a:custGeom>
          <a:solidFill>
            <a:srgbClr val="2A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4" name="meshok_money">
            <a:extLst>
              <a:ext uri="{FF2B5EF4-FFF2-40B4-BE49-F238E27FC236}">
                <a16:creationId xmlns:a16="http://schemas.microsoft.com/office/drawing/2014/main" id="{9DF304B3-5297-4172-A839-46DF2F8D4796}"/>
              </a:ext>
            </a:extLst>
          </p:cNvPr>
          <p:cNvSpPr>
            <a:spLocks noEditPoints="1"/>
          </p:cNvSpPr>
          <p:nvPr/>
        </p:nvSpPr>
        <p:spPr bwMode="auto">
          <a:xfrm>
            <a:off x="4406219" y="3133573"/>
            <a:ext cx="339725" cy="401639"/>
          </a:xfrm>
          <a:custGeom>
            <a:avLst/>
            <a:gdLst>
              <a:gd name="T0" fmla="*/ 915 w 915"/>
              <a:gd name="T1" fmla="*/ 793 h 1083"/>
              <a:gd name="T2" fmla="*/ 575 w 915"/>
              <a:gd name="T3" fmla="*/ 1083 h 1083"/>
              <a:gd name="T4" fmla="*/ 20 w 915"/>
              <a:gd name="T5" fmla="*/ 911 h 1083"/>
              <a:gd name="T6" fmla="*/ 198 w 915"/>
              <a:gd name="T7" fmla="*/ 361 h 1083"/>
              <a:gd name="T8" fmla="*/ 311 w 915"/>
              <a:gd name="T9" fmla="*/ 210 h 1083"/>
              <a:gd name="T10" fmla="*/ 286 w 915"/>
              <a:gd name="T11" fmla="*/ 52 h 1083"/>
              <a:gd name="T12" fmla="*/ 293 w 915"/>
              <a:gd name="T13" fmla="*/ 12 h 1083"/>
              <a:gd name="T14" fmla="*/ 333 w 915"/>
              <a:gd name="T15" fmla="*/ 3 h 1083"/>
              <a:gd name="T16" fmla="*/ 426 w 915"/>
              <a:gd name="T17" fmla="*/ 32 h 1083"/>
              <a:gd name="T18" fmla="*/ 570 w 915"/>
              <a:gd name="T19" fmla="*/ 3 h 1083"/>
              <a:gd name="T20" fmla="*/ 593 w 915"/>
              <a:gd name="T21" fmla="*/ 2 h 1083"/>
              <a:gd name="T22" fmla="*/ 583 w 915"/>
              <a:gd name="T23" fmla="*/ 191 h 1083"/>
              <a:gd name="T24" fmla="*/ 606 w 915"/>
              <a:gd name="T25" fmla="*/ 264 h 1083"/>
              <a:gd name="T26" fmla="*/ 477 w 915"/>
              <a:gd name="T27" fmla="*/ 861 h 1083"/>
              <a:gd name="T28" fmla="*/ 418 w 915"/>
              <a:gd name="T29" fmla="*/ 881 h 1083"/>
              <a:gd name="T30" fmla="*/ 358 w 915"/>
              <a:gd name="T31" fmla="*/ 861 h 1083"/>
              <a:gd name="T32" fmla="*/ 398 w 915"/>
              <a:gd name="T33" fmla="*/ 822 h 1083"/>
              <a:gd name="T34" fmla="*/ 364 w 915"/>
              <a:gd name="T35" fmla="*/ 788 h 1083"/>
              <a:gd name="T36" fmla="*/ 378 w 915"/>
              <a:gd name="T37" fmla="*/ 762 h 1083"/>
              <a:gd name="T38" fmla="*/ 364 w 915"/>
              <a:gd name="T39" fmla="*/ 728 h 1083"/>
              <a:gd name="T40" fmla="*/ 378 w 915"/>
              <a:gd name="T41" fmla="*/ 604 h 1083"/>
              <a:gd name="T42" fmla="*/ 364 w 915"/>
              <a:gd name="T43" fmla="*/ 570 h 1083"/>
              <a:gd name="T44" fmla="*/ 566 w 915"/>
              <a:gd name="T45" fmla="*/ 592 h 1083"/>
              <a:gd name="T46" fmla="*/ 589 w 915"/>
              <a:gd name="T47" fmla="*/ 625 h 1083"/>
              <a:gd name="T48" fmla="*/ 568 w 915"/>
              <a:gd name="T49" fmla="*/ 732 h 1083"/>
              <a:gd name="T50" fmla="*/ 498 w 915"/>
              <a:gd name="T51" fmla="*/ 762 h 1083"/>
              <a:gd name="T52" fmla="*/ 497 w 915"/>
              <a:gd name="T53" fmla="*/ 762 h 1083"/>
              <a:gd name="T54" fmla="*/ 517 w 915"/>
              <a:gd name="T55" fmla="*/ 782 h 1083"/>
              <a:gd name="T56" fmla="*/ 531 w 915"/>
              <a:gd name="T57" fmla="*/ 816 h 1083"/>
              <a:gd name="T58" fmla="*/ 457 w 915"/>
              <a:gd name="T59" fmla="*/ 841 h 1083"/>
              <a:gd name="T60" fmla="*/ 497 w 915"/>
              <a:gd name="T61" fmla="*/ 722 h 1083"/>
              <a:gd name="T62" fmla="*/ 520 w 915"/>
              <a:gd name="T63" fmla="*/ 718 h 1083"/>
              <a:gd name="T64" fmla="*/ 540 w 915"/>
              <a:gd name="T65" fmla="*/ 704 h 1083"/>
              <a:gd name="T66" fmla="*/ 552 w 915"/>
              <a:gd name="T67" fmla="*/ 640 h 1083"/>
              <a:gd name="T68" fmla="*/ 538 w 915"/>
              <a:gd name="T69" fmla="*/ 620 h 1083"/>
              <a:gd name="T70" fmla="*/ 357 w 915"/>
              <a:gd name="T71" fmla="*/ 252 h 1083"/>
              <a:gd name="T72" fmla="*/ 558 w 915"/>
              <a:gd name="T73" fmla="*/ 252 h 1083"/>
              <a:gd name="T74" fmla="*/ 568 w 915"/>
              <a:gd name="T75" fmla="*/ 229 h 1083"/>
              <a:gd name="T76" fmla="*/ 474 w 915"/>
              <a:gd name="T77" fmla="*/ 226 h 1083"/>
              <a:gd name="T78" fmla="*/ 357 w 915"/>
              <a:gd name="T79" fmla="*/ 226 h 1083"/>
              <a:gd name="T80" fmla="*/ 348 w 915"/>
              <a:gd name="T81" fmla="*/ 229 h 1083"/>
              <a:gd name="T82" fmla="*/ 357 w 915"/>
              <a:gd name="T83" fmla="*/ 252 h 1083"/>
              <a:gd name="T84" fmla="*/ 410 w 915"/>
              <a:gd name="T85" fmla="*/ 184 h 1083"/>
              <a:gd name="T86" fmla="*/ 399 w 915"/>
              <a:gd name="T87" fmla="*/ 102 h 1083"/>
              <a:gd name="T88" fmla="*/ 455 w 915"/>
              <a:gd name="T89" fmla="*/ 184 h 1083"/>
              <a:gd name="T90" fmla="*/ 516 w 915"/>
              <a:gd name="T91" fmla="*/ 102 h 1083"/>
              <a:gd name="T92" fmla="*/ 542 w 915"/>
              <a:gd name="T93" fmla="*/ 184 h 1083"/>
              <a:gd name="T94" fmla="*/ 415 w 915"/>
              <a:gd name="T95" fmla="*/ 71 h 1083"/>
              <a:gd name="T96" fmla="*/ 858 w 915"/>
              <a:gd name="T97" fmla="*/ 895 h 1083"/>
              <a:gd name="T98" fmla="*/ 683 w 915"/>
              <a:gd name="T99" fmla="*/ 384 h 1083"/>
              <a:gd name="T100" fmla="*/ 530 w 915"/>
              <a:gd name="T101" fmla="*/ 293 h 1083"/>
              <a:gd name="T102" fmla="*/ 531 w 915"/>
              <a:gd name="T103" fmla="*/ 342 h 1083"/>
              <a:gd name="T104" fmla="*/ 508 w 915"/>
              <a:gd name="T105" fmla="*/ 334 h 1083"/>
              <a:gd name="T106" fmla="*/ 407 w 915"/>
              <a:gd name="T107" fmla="*/ 334 h 1083"/>
              <a:gd name="T108" fmla="*/ 379 w 915"/>
              <a:gd name="T109" fmla="*/ 340 h 1083"/>
              <a:gd name="T110" fmla="*/ 373 w 915"/>
              <a:gd name="T111" fmla="*/ 311 h 1083"/>
              <a:gd name="T112" fmla="*/ 349 w 915"/>
              <a:gd name="T113" fmla="*/ 292 h 1083"/>
              <a:gd name="T114" fmla="*/ 65 w 915"/>
              <a:gd name="T115" fmla="*/ 659 h 1083"/>
              <a:gd name="T116" fmla="*/ 202 w 915"/>
              <a:gd name="T117" fmla="*/ 1024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15" h="1083">
                <a:moveTo>
                  <a:pt x="717" y="361"/>
                </a:moveTo>
                <a:cubicBezTo>
                  <a:pt x="753" y="400"/>
                  <a:pt x="787" y="444"/>
                  <a:pt x="816" y="491"/>
                </a:cubicBezTo>
                <a:cubicBezTo>
                  <a:pt x="848" y="543"/>
                  <a:pt x="873" y="596"/>
                  <a:pt x="889" y="647"/>
                </a:cubicBezTo>
                <a:cubicBezTo>
                  <a:pt x="906" y="698"/>
                  <a:pt x="915" y="748"/>
                  <a:pt x="915" y="793"/>
                </a:cubicBezTo>
                <a:cubicBezTo>
                  <a:pt x="915" y="837"/>
                  <a:pt x="909" y="877"/>
                  <a:pt x="896" y="911"/>
                </a:cubicBezTo>
                <a:cubicBezTo>
                  <a:pt x="883" y="946"/>
                  <a:pt x="863" y="976"/>
                  <a:pt x="837" y="1000"/>
                </a:cubicBezTo>
                <a:cubicBezTo>
                  <a:pt x="808" y="1028"/>
                  <a:pt x="772" y="1048"/>
                  <a:pt x="728" y="1062"/>
                </a:cubicBezTo>
                <a:cubicBezTo>
                  <a:pt x="684" y="1076"/>
                  <a:pt x="633" y="1083"/>
                  <a:pt x="575" y="1083"/>
                </a:cubicBezTo>
                <a:lnTo>
                  <a:pt x="340" y="1083"/>
                </a:lnTo>
                <a:cubicBezTo>
                  <a:pt x="282" y="1083"/>
                  <a:pt x="231" y="1076"/>
                  <a:pt x="187" y="1062"/>
                </a:cubicBezTo>
                <a:cubicBezTo>
                  <a:pt x="143" y="1048"/>
                  <a:pt x="107" y="1028"/>
                  <a:pt x="78" y="1000"/>
                </a:cubicBezTo>
                <a:cubicBezTo>
                  <a:pt x="52" y="976"/>
                  <a:pt x="33" y="946"/>
                  <a:pt x="20" y="911"/>
                </a:cubicBezTo>
                <a:cubicBezTo>
                  <a:pt x="7" y="877"/>
                  <a:pt x="0" y="837"/>
                  <a:pt x="0" y="793"/>
                </a:cubicBezTo>
                <a:cubicBezTo>
                  <a:pt x="0" y="748"/>
                  <a:pt x="9" y="698"/>
                  <a:pt x="26" y="647"/>
                </a:cubicBezTo>
                <a:cubicBezTo>
                  <a:pt x="42" y="596"/>
                  <a:pt x="67" y="543"/>
                  <a:pt x="99" y="491"/>
                </a:cubicBezTo>
                <a:cubicBezTo>
                  <a:pt x="128" y="444"/>
                  <a:pt x="162" y="400"/>
                  <a:pt x="198" y="361"/>
                </a:cubicBezTo>
                <a:cubicBezTo>
                  <a:pt x="233" y="323"/>
                  <a:pt x="271" y="290"/>
                  <a:pt x="309" y="264"/>
                </a:cubicBezTo>
                <a:cubicBezTo>
                  <a:pt x="307" y="261"/>
                  <a:pt x="306" y="257"/>
                  <a:pt x="305" y="254"/>
                </a:cubicBezTo>
                <a:cubicBezTo>
                  <a:pt x="303" y="249"/>
                  <a:pt x="303" y="244"/>
                  <a:pt x="303" y="239"/>
                </a:cubicBezTo>
                <a:cubicBezTo>
                  <a:pt x="303" y="228"/>
                  <a:pt x="306" y="218"/>
                  <a:pt x="311" y="210"/>
                </a:cubicBezTo>
                <a:lnTo>
                  <a:pt x="311" y="210"/>
                </a:lnTo>
                <a:cubicBezTo>
                  <a:pt x="316" y="202"/>
                  <a:pt x="323" y="196"/>
                  <a:pt x="331" y="191"/>
                </a:cubicBezTo>
                <a:lnTo>
                  <a:pt x="286" y="52"/>
                </a:lnTo>
                <a:lnTo>
                  <a:pt x="286" y="52"/>
                </a:lnTo>
                <a:lnTo>
                  <a:pt x="285" y="52"/>
                </a:lnTo>
                <a:lnTo>
                  <a:pt x="285" y="52"/>
                </a:lnTo>
                <a:cubicBezTo>
                  <a:pt x="283" y="44"/>
                  <a:pt x="283" y="36"/>
                  <a:pt x="284" y="30"/>
                </a:cubicBezTo>
                <a:cubicBezTo>
                  <a:pt x="285" y="23"/>
                  <a:pt x="289" y="17"/>
                  <a:pt x="293" y="12"/>
                </a:cubicBezTo>
                <a:cubicBezTo>
                  <a:pt x="298" y="7"/>
                  <a:pt x="304" y="3"/>
                  <a:pt x="311" y="2"/>
                </a:cubicBezTo>
                <a:lnTo>
                  <a:pt x="311" y="2"/>
                </a:lnTo>
                <a:cubicBezTo>
                  <a:pt x="318" y="0"/>
                  <a:pt x="325" y="1"/>
                  <a:pt x="333" y="3"/>
                </a:cubicBezTo>
                <a:lnTo>
                  <a:pt x="333" y="3"/>
                </a:lnTo>
                <a:lnTo>
                  <a:pt x="334" y="3"/>
                </a:lnTo>
                <a:lnTo>
                  <a:pt x="334" y="3"/>
                </a:lnTo>
                <a:cubicBezTo>
                  <a:pt x="335" y="3"/>
                  <a:pt x="365" y="13"/>
                  <a:pt x="392" y="21"/>
                </a:cubicBezTo>
                <a:cubicBezTo>
                  <a:pt x="406" y="25"/>
                  <a:pt x="418" y="29"/>
                  <a:pt x="426" y="32"/>
                </a:cubicBezTo>
                <a:cubicBezTo>
                  <a:pt x="433" y="33"/>
                  <a:pt x="443" y="34"/>
                  <a:pt x="453" y="34"/>
                </a:cubicBezTo>
                <a:cubicBezTo>
                  <a:pt x="462" y="34"/>
                  <a:pt x="472" y="33"/>
                  <a:pt x="479" y="31"/>
                </a:cubicBezTo>
                <a:cubicBezTo>
                  <a:pt x="500" y="25"/>
                  <a:pt x="558" y="7"/>
                  <a:pt x="568" y="4"/>
                </a:cubicBezTo>
                <a:lnTo>
                  <a:pt x="570" y="3"/>
                </a:lnTo>
                <a:lnTo>
                  <a:pt x="570" y="3"/>
                </a:lnTo>
                <a:lnTo>
                  <a:pt x="571" y="3"/>
                </a:lnTo>
                <a:lnTo>
                  <a:pt x="571" y="3"/>
                </a:lnTo>
                <a:cubicBezTo>
                  <a:pt x="579" y="1"/>
                  <a:pt x="586" y="1"/>
                  <a:pt x="593" y="2"/>
                </a:cubicBezTo>
                <a:cubicBezTo>
                  <a:pt x="600" y="3"/>
                  <a:pt x="606" y="7"/>
                  <a:pt x="611" y="12"/>
                </a:cubicBezTo>
                <a:cubicBezTo>
                  <a:pt x="616" y="17"/>
                  <a:pt x="619" y="23"/>
                  <a:pt x="620" y="30"/>
                </a:cubicBezTo>
                <a:cubicBezTo>
                  <a:pt x="621" y="36"/>
                  <a:pt x="621" y="44"/>
                  <a:pt x="619" y="51"/>
                </a:cubicBezTo>
                <a:lnTo>
                  <a:pt x="583" y="191"/>
                </a:lnTo>
                <a:cubicBezTo>
                  <a:pt x="592" y="195"/>
                  <a:pt x="599" y="201"/>
                  <a:pt x="604" y="209"/>
                </a:cubicBezTo>
                <a:cubicBezTo>
                  <a:pt x="609" y="218"/>
                  <a:pt x="613" y="228"/>
                  <a:pt x="613" y="239"/>
                </a:cubicBezTo>
                <a:cubicBezTo>
                  <a:pt x="613" y="244"/>
                  <a:pt x="612" y="249"/>
                  <a:pt x="611" y="254"/>
                </a:cubicBezTo>
                <a:cubicBezTo>
                  <a:pt x="609" y="257"/>
                  <a:pt x="608" y="261"/>
                  <a:pt x="606" y="264"/>
                </a:cubicBezTo>
                <a:cubicBezTo>
                  <a:pt x="644" y="290"/>
                  <a:pt x="682" y="323"/>
                  <a:pt x="717" y="361"/>
                </a:cubicBezTo>
                <a:close/>
                <a:moveTo>
                  <a:pt x="457" y="841"/>
                </a:moveTo>
                <a:cubicBezTo>
                  <a:pt x="463" y="841"/>
                  <a:pt x="468" y="843"/>
                  <a:pt x="471" y="847"/>
                </a:cubicBezTo>
                <a:cubicBezTo>
                  <a:pt x="475" y="851"/>
                  <a:pt x="477" y="856"/>
                  <a:pt x="477" y="861"/>
                </a:cubicBezTo>
                <a:cubicBezTo>
                  <a:pt x="477" y="867"/>
                  <a:pt x="475" y="872"/>
                  <a:pt x="471" y="875"/>
                </a:cubicBezTo>
                <a:cubicBezTo>
                  <a:pt x="468" y="879"/>
                  <a:pt x="463" y="881"/>
                  <a:pt x="457" y="881"/>
                </a:cubicBezTo>
                <a:lnTo>
                  <a:pt x="418" y="881"/>
                </a:lnTo>
                <a:lnTo>
                  <a:pt x="418" y="881"/>
                </a:lnTo>
                <a:lnTo>
                  <a:pt x="417" y="881"/>
                </a:lnTo>
                <a:lnTo>
                  <a:pt x="378" y="881"/>
                </a:lnTo>
                <a:cubicBezTo>
                  <a:pt x="373" y="881"/>
                  <a:pt x="368" y="879"/>
                  <a:pt x="364" y="875"/>
                </a:cubicBezTo>
                <a:cubicBezTo>
                  <a:pt x="360" y="871"/>
                  <a:pt x="358" y="867"/>
                  <a:pt x="358" y="861"/>
                </a:cubicBezTo>
                <a:cubicBezTo>
                  <a:pt x="358" y="856"/>
                  <a:pt x="360" y="851"/>
                  <a:pt x="364" y="847"/>
                </a:cubicBezTo>
                <a:cubicBezTo>
                  <a:pt x="368" y="843"/>
                  <a:pt x="373" y="841"/>
                  <a:pt x="378" y="841"/>
                </a:cubicBezTo>
                <a:lnTo>
                  <a:pt x="398" y="841"/>
                </a:lnTo>
                <a:lnTo>
                  <a:pt x="398" y="822"/>
                </a:lnTo>
                <a:lnTo>
                  <a:pt x="378" y="822"/>
                </a:lnTo>
                <a:cubicBezTo>
                  <a:pt x="373" y="822"/>
                  <a:pt x="368" y="819"/>
                  <a:pt x="364" y="816"/>
                </a:cubicBezTo>
                <a:cubicBezTo>
                  <a:pt x="360" y="812"/>
                  <a:pt x="358" y="807"/>
                  <a:pt x="358" y="802"/>
                </a:cubicBezTo>
                <a:cubicBezTo>
                  <a:pt x="358" y="796"/>
                  <a:pt x="360" y="791"/>
                  <a:pt x="364" y="788"/>
                </a:cubicBezTo>
                <a:cubicBezTo>
                  <a:pt x="368" y="784"/>
                  <a:pt x="373" y="782"/>
                  <a:pt x="378" y="782"/>
                </a:cubicBezTo>
                <a:lnTo>
                  <a:pt x="398" y="782"/>
                </a:lnTo>
                <a:lnTo>
                  <a:pt x="398" y="762"/>
                </a:lnTo>
                <a:lnTo>
                  <a:pt x="378" y="762"/>
                </a:lnTo>
                <a:cubicBezTo>
                  <a:pt x="373" y="762"/>
                  <a:pt x="368" y="760"/>
                  <a:pt x="364" y="756"/>
                </a:cubicBezTo>
                <a:cubicBezTo>
                  <a:pt x="360" y="753"/>
                  <a:pt x="358" y="748"/>
                  <a:pt x="358" y="742"/>
                </a:cubicBezTo>
                <a:cubicBezTo>
                  <a:pt x="358" y="737"/>
                  <a:pt x="360" y="732"/>
                  <a:pt x="364" y="728"/>
                </a:cubicBezTo>
                <a:lnTo>
                  <a:pt x="364" y="728"/>
                </a:lnTo>
                <a:cubicBezTo>
                  <a:pt x="368" y="725"/>
                  <a:pt x="373" y="722"/>
                  <a:pt x="378" y="722"/>
                </a:cubicBezTo>
                <a:lnTo>
                  <a:pt x="398" y="722"/>
                </a:lnTo>
                <a:lnTo>
                  <a:pt x="398" y="604"/>
                </a:lnTo>
                <a:lnTo>
                  <a:pt x="378" y="604"/>
                </a:lnTo>
                <a:cubicBezTo>
                  <a:pt x="373" y="604"/>
                  <a:pt x="368" y="601"/>
                  <a:pt x="364" y="598"/>
                </a:cubicBezTo>
                <a:lnTo>
                  <a:pt x="364" y="598"/>
                </a:lnTo>
                <a:cubicBezTo>
                  <a:pt x="360" y="594"/>
                  <a:pt x="358" y="589"/>
                  <a:pt x="358" y="584"/>
                </a:cubicBezTo>
                <a:cubicBezTo>
                  <a:pt x="358" y="578"/>
                  <a:pt x="360" y="573"/>
                  <a:pt x="364" y="570"/>
                </a:cubicBezTo>
                <a:cubicBezTo>
                  <a:pt x="368" y="566"/>
                  <a:pt x="373" y="564"/>
                  <a:pt x="378" y="564"/>
                </a:cubicBezTo>
                <a:lnTo>
                  <a:pt x="497" y="564"/>
                </a:lnTo>
                <a:cubicBezTo>
                  <a:pt x="510" y="564"/>
                  <a:pt x="523" y="566"/>
                  <a:pt x="534" y="571"/>
                </a:cubicBezTo>
                <a:cubicBezTo>
                  <a:pt x="546" y="576"/>
                  <a:pt x="557" y="583"/>
                  <a:pt x="566" y="592"/>
                </a:cubicBezTo>
                <a:lnTo>
                  <a:pt x="566" y="592"/>
                </a:lnTo>
                <a:lnTo>
                  <a:pt x="567" y="593"/>
                </a:lnTo>
                <a:lnTo>
                  <a:pt x="567" y="593"/>
                </a:lnTo>
                <a:cubicBezTo>
                  <a:pt x="576" y="602"/>
                  <a:pt x="584" y="613"/>
                  <a:pt x="589" y="625"/>
                </a:cubicBezTo>
                <a:cubicBezTo>
                  <a:pt x="593" y="637"/>
                  <a:pt x="596" y="650"/>
                  <a:pt x="596" y="663"/>
                </a:cubicBezTo>
                <a:cubicBezTo>
                  <a:pt x="596" y="676"/>
                  <a:pt x="594" y="689"/>
                  <a:pt x="589" y="700"/>
                </a:cubicBezTo>
                <a:cubicBezTo>
                  <a:pt x="584" y="712"/>
                  <a:pt x="577" y="723"/>
                  <a:pt x="568" y="732"/>
                </a:cubicBezTo>
                <a:lnTo>
                  <a:pt x="568" y="732"/>
                </a:lnTo>
                <a:lnTo>
                  <a:pt x="567" y="733"/>
                </a:lnTo>
                <a:lnTo>
                  <a:pt x="567" y="733"/>
                </a:lnTo>
                <a:cubicBezTo>
                  <a:pt x="558" y="742"/>
                  <a:pt x="547" y="749"/>
                  <a:pt x="535" y="754"/>
                </a:cubicBezTo>
                <a:cubicBezTo>
                  <a:pt x="524" y="759"/>
                  <a:pt x="511" y="762"/>
                  <a:pt x="498" y="762"/>
                </a:cubicBezTo>
                <a:lnTo>
                  <a:pt x="498" y="762"/>
                </a:lnTo>
                <a:lnTo>
                  <a:pt x="497" y="762"/>
                </a:lnTo>
                <a:lnTo>
                  <a:pt x="497" y="762"/>
                </a:lnTo>
                <a:lnTo>
                  <a:pt x="497" y="762"/>
                </a:lnTo>
                <a:lnTo>
                  <a:pt x="497" y="762"/>
                </a:lnTo>
                <a:lnTo>
                  <a:pt x="438" y="762"/>
                </a:lnTo>
                <a:lnTo>
                  <a:pt x="438" y="782"/>
                </a:lnTo>
                <a:lnTo>
                  <a:pt x="517" y="782"/>
                </a:lnTo>
                <a:cubicBezTo>
                  <a:pt x="522" y="782"/>
                  <a:pt x="527" y="784"/>
                  <a:pt x="531" y="788"/>
                </a:cubicBezTo>
                <a:cubicBezTo>
                  <a:pt x="534" y="791"/>
                  <a:pt x="537" y="796"/>
                  <a:pt x="537" y="802"/>
                </a:cubicBezTo>
                <a:cubicBezTo>
                  <a:pt x="537" y="807"/>
                  <a:pt x="534" y="812"/>
                  <a:pt x="531" y="816"/>
                </a:cubicBezTo>
                <a:lnTo>
                  <a:pt x="531" y="816"/>
                </a:lnTo>
                <a:cubicBezTo>
                  <a:pt x="527" y="819"/>
                  <a:pt x="522" y="822"/>
                  <a:pt x="517" y="822"/>
                </a:cubicBezTo>
                <a:lnTo>
                  <a:pt x="438" y="822"/>
                </a:lnTo>
                <a:lnTo>
                  <a:pt x="438" y="841"/>
                </a:lnTo>
                <a:lnTo>
                  <a:pt x="457" y="841"/>
                </a:lnTo>
                <a:close/>
                <a:moveTo>
                  <a:pt x="438" y="604"/>
                </a:moveTo>
                <a:lnTo>
                  <a:pt x="438" y="722"/>
                </a:lnTo>
                <a:lnTo>
                  <a:pt x="497" y="722"/>
                </a:lnTo>
                <a:lnTo>
                  <a:pt x="497" y="722"/>
                </a:lnTo>
                <a:lnTo>
                  <a:pt x="497" y="722"/>
                </a:lnTo>
                <a:lnTo>
                  <a:pt x="497" y="722"/>
                </a:lnTo>
                <a:lnTo>
                  <a:pt x="497" y="722"/>
                </a:lnTo>
                <a:cubicBezTo>
                  <a:pt x="505" y="722"/>
                  <a:pt x="513" y="721"/>
                  <a:pt x="520" y="718"/>
                </a:cubicBezTo>
                <a:cubicBezTo>
                  <a:pt x="527" y="715"/>
                  <a:pt x="533" y="710"/>
                  <a:pt x="539" y="705"/>
                </a:cubicBezTo>
                <a:lnTo>
                  <a:pt x="539" y="705"/>
                </a:lnTo>
                <a:lnTo>
                  <a:pt x="540" y="704"/>
                </a:lnTo>
                <a:lnTo>
                  <a:pt x="540" y="704"/>
                </a:lnTo>
                <a:cubicBezTo>
                  <a:pt x="545" y="699"/>
                  <a:pt x="549" y="692"/>
                  <a:pt x="552" y="685"/>
                </a:cubicBezTo>
                <a:cubicBezTo>
                  <a:pt x="555" y="679"/>
                  <a:pt x="556" y="671"/>
                  <a:pt x="556" y="663"/>
                </a:cubicBezTo>
                <a:cubicBezTo>
                  <a:pt x="556" y="655"/>
                  <a:pt x="555" y="647"/>
                  <a:pt x="552" y="640"/>
                </a:cubicBezTo>
                <a:lnTo>
                  <a:pt x="552" y="640"/>
                </a:lnTo>
                <a:cubicBezTo>
                  <a:pt x="549" y="633"/>
                  <a:pt x="544" y="626"/>
                  <a:pt x="539" y="621"/>
                </a:cubicBezTo>
                <a:lnTo>
                  <a:pt x="538" y="621"/>
                </a:lnTo>
                <a:lnTo>
                  <a:pt x="538" y="620"/>
                </a:lnTo>
                <a:lnTo>
                  <a:pt x="538" y="620"/>
                </a:lnTo>
                <a:cubicBezTo>
                  <a:pt x="533" y="615"/>
                  <a:pt x="526" y="611"/>
                  <a:pt x="519" y="608"/>
                </a:cubicBezTo>
                <a:cubicBezTo>
                  <a:pt x="512" y="605"/>
                  <a:pt x="505" y="604"/>
                  <a:pt x="497" y="604"/>
                </a:cubicBezTo>
                <a:lnTo>
                  <a:pt x="438" y="604"/>
                </a:lnTo>
                <a:close/>
                <a:moveTo>
                  <a:pt x="357" y="252"/>
                </a:moveTo>
                <a:lnTo>
                  <a:pt x="491" y="252"/>
                </a:lnTo>
                <a:lnTo>
                  <a:pt x="491" y="252"/>
                </a:lnTo>
                <a:lnTo>
                  <a:pt x="558" y="252"/>
                </a:lnTo>
                <a:lnTo>
                  <a:pt x="558" y="252"/>
                </a:lnTo>
                <a:cubicBezTo>
                  <a:pt x="562" y="252"/>
                  <a:pt x="565" y="250"/>
                  <a:pt x="568" y="248"/>
                </a:cubicBezTo>
                <a:cubicBezTo>
                  <a:pt x="570" y="246"/>
                  <a:pt x="571" y="242"/>
                  <a:pt x="571" y="239"/>
                </a:cubicBezTo>
                <a:cubicBezTo>
                  <a:pt x="571" y="235"/>
                  <a:pt x="570" y="232"/>
                  <a:pt x="568" y="229"/>
                </a:cubicBezTo>
                <a:lnTo>
                  <a:pt x="568" y="229"/>
                </a:lnTo>
                <a:cubicBezTo>
                  <a:pt x="565" y="227"/>
                  <a:pt x="562" y="226"/>
                  <a:pt x="558" y="226"/>
                </a:cubicBezTo>
                <a:lnTo>
                  <a:pt x="474" y="226"/>
                </a:lnTo>
                <a:lnTo>
                  <a:pt x="474" y="226"/>
                </a:lnTo>
                <a:lnTo>
                  <a:pt x="474" y="226"/>
                </a:lnTo>
                <a:lnTo>
                  <a:pt x="441" y="226"/>
                </a:lnTo>
                <a:lnTo>
                  <a:pt x="441" y="226"/>
                </a:lnTo>
                <a:lnTo>
                  <a:pt x="441" y="226"/>
                </a:lnTo>
                <a:lnTo>
                  <a:pt x="357" y="226"/>
                </a:lnTo>
                <a:lnTo>
                  <a:pt x="357" y="226"/>
                </a:lnTo>
                <a:lnTo>
                  <a:pt x="357" y="226"/>
                </a:lnTo>
                <a:lnTo>
                  <a:pt x="357" y="226"/>
                </a:lnTo>
                <a:cubicBezTo>
                  <a:pt x="353" y="226"/>
                  <a:pt x="350" y="227"/>
                  <a:pt x="348" y="229"/>
                </a:cubicBezTo>
                <a:cubicBezTo>
                  <a:pt x="345" y="232"/>
                  <a:pt x="344" y="235"/>
                  <a:pt x="344" y="239"/>
                </a:cubicBezTo>
                <a:cubicBezTo>
                  <a:pt x="344" y="242"/>
                  <a:pt x="345" y="246"/>
                  <a:pt x="348" y="248"/>
                </a:cubicBezTo>
                <a:lnTo>
                  <a:pt x="348" y="248"/>
                </a:lnTo>
                <a:cubicBezTo>
                  <a:pt x="350" y="250"/>
                  <a:pt x="353" y="252"/>
                  <a:pt x="357" y="252"/>
                </a:cubicBezTo>
                <a:close/>
                <a:moveTo>
                  <a:pt x="380" y="61"/>
                </a:moveTo>
                <a:cubicBezTo>
                  <a:pt x="359" y="54"/>
                  <a:pt x="336" y="47"/>
                  <a:pt x="326" y="44"/>
                </a:cubicBezTo>
                <a:lnTo>
                  <a:pt x="372" y="184"/>
                </a:lnTo>
                <a:lnTo>
                  <a:pt x="410" y="184"/>
                </a:lnTo>
                <a:lnTo>
                  <a:pt x="388" y="129"/>
                </a:lnTo>
                <a:lnTo>
                  <a:pt x="388" y="129"/>
                </a:lnTo>
                <a:cubicBezTo>
                  <a:pt x="386" y="123"/>
                  <a:pt x="386" y="118"/>
                  <a:pt x="388" y="113"/>
                </a:cubicBezTo>
                <a:cubicBezTo>
                  <a:pt x="390" y="108"/>
                  <a:pt x="394" y="104"/>
                  <a:pt x="399" y="102"/>
                </a:cubicBezTo>
                <a:lnTo>
                  <a:pt x="400" y="102"/>
                </a:lnTo>
                <a:cubicBezTo>
                  <a:pt x="405" y="100"/>
                  <a:pt x="410" y="100"/>
                  <a:pt x="415" y="102"/>
                </a:cubicBezTo>
                <a:cubicBezTo>
                  <a:pt x="420" y="104"/>
                  <a:pt x="424" y="108"/>
                  <a:pt x="426" y="113"/>
                </a:cubicBezTo>
                <a:lnTo>
                  <a:pt x="455" y="184"/>
                </a:lnTo>
                <a:lnTo>
                  <a:pt x="460" y="184"/>
                </a:lnTo>
                <a:lnTo>
                  <a:pt x="489" y="113"/>
                </a:lnTo>
                <a:cubicBezTo>
                  <a:pt x="491" y="108"/>
                  <a:pt x="495" y="104"/>
                  <a:pt x="500" y="102"/>
                </a:cubicBezTo>
                <a:cubicBezTo>
                  <a:pt x="505" y="100"/>
                  <a:pt x="510" y="100"/>
                  <a:pt x="516" y="102"/>
                </a:cubicBezTo>
                <a:cubicBezTo>
                  <a:pt x="521" y="104"/>
                  <a:pt x="525" y="108"/>
                  <a:pt x="527" y="113"/>
                </a:cubicBezTo>
                <a:cubicBezTo>
                  <a:pt x="529" y="118"/>
                  <a:pt x="529" y="123"/>
                  <a:pt x="527" y="129"/>
                </a:cubicBezTo>
                <a:lnTo>
                  <a:pt x="505" y="184"/>
                </a:lnTo>
                <a:lnTo>
                  <a:pt x="542" y="184"/>
                </a:lnTo>
                <a:lnTo>
                  <a:pt x="578" y="44"/>
                </a:lnTo>
                <a:cubicBezTo>
                  <a:pt x="563" y="49"/>
                  <a:pt x="510" y="65"/>
                  <a:pt x="490" y="71"/>
                </a:cubicBezTo>
                <a:cubicBezTo>
                  <a:pt x="480" y="74"/>
                  <a:pt x="466" y="76"/>
                  <a:pt x="453" y="76"/>
                </a:cubicBezTo>
                <a:cubicBezTo>
                  <a:pt x="439" y="76"/>
                  <a:pt x="426" y="74"/>
                  <a:pt x="415" y="71"/>
                </a:cubicBezTo>
                <a:cubicBezTo>
                  <a:pt x="407" y="69"/>
                  <a:pt x="394" y="65"/>
                  <a:pt x="380" y="61"/>
                </a:cubicBezTo>
                <a:close/>
                <a:moveTo>
                  <a:pt x="713" y="1024"/>
                </a:moveTo>
                <a:cubicBezTo>
                  <a:pt x="752" y="1012"/>
                  <a:pt x="784" y="994"/>
                  <a:pt x="809" y="970"/>
                </a:cubicBezTo>
                <a:cubicBezTo>
                  <a:pt x="830" y="950"/>
                  <a:pt x="847" y="925"/>
                  <a:pt x="858" y="895"/>
                </a:cubicBezTo>
                <a:cubicBezTo>
                  <a:pt x="868" y="866"/>
                  <a:pt x="874" y="832"/>
                  <a:pt x="874" y="793"/>
                </a:cubicBezTo>
                <a:cubicBezTo>
                  <a:pt x="874" y="752"/>
                  <a:pt x="866" y="706"/>
                  <a:pt x="850" y="659"/>
                </a:cubicBezTo>
                <a:cubicBezTo>
                  <a:pt x="834" y="611"/>
                  <a:pt x="811" y="562"/>
                  <a:pt x="781" y="513"/>
                </a:cubicBezTo>
                <a:cubicBezTo>
                  <a:pt x="752" y="466"/>
                  <a:pt x="719" y="422"/>
                  <a:pt x="683" y="384"/>
                </a:cubicBezTo>
                <a:cubicBezTo>
                  <a:pt x="647" y="347"/>
                  <a:pt x="610" y="315"/>
                  <a:pt x="572" y="291"/>
                </a:cubicBezTo>
                <a:cubicBezTo>
                  <a:pt x="570" y="292"/>
                  <a:pt x="568" y="292"/>
                  <a:pt x="566" y="292"/>
                </a:cubicBezTo>
                <a:cubicBezTo>
                  <a:pt x="564" y="293"/>
                  <a:pt x="561" y="293"/>
                  <a:pt x="558" y="293"/>
                </a:cubicBezTo>
                <a:lnTo>
                  <a:pt x="530" y="293"/>
                </a:lnTo>
                <a:lnTo>
                  <a:pt x="542" y="311"/>
                </a:lnTo>
                <a:cubicBezTo>
                  <a:pt x="545" y="316"/>
                  <a:pt x="546" y="322"/>
                  <a:pt x="545" y="327"/>
                </a:cubicBezTo>
                <a:cubicBezTo>
                  <a:pt x="544" y="332"/>
                  <a:pt x="541" y="337"/>
                  <a:pt x="536" y="340"/>
                </a:cubicBezTo>
                <a:cubicBezTo>
                  <a:pt x="534" y="341"/>
                  <a:pt x="533" y="342"/>
                  <a:pt x="531" y="342"/>
                </a:cubicBezTo>
                <a:cubicBezTo>
                  <a:pt x="529" y="343"/>
                  <a:pt x="527" y="343"/>
                  <a:pt x="525" y="343"/>
                </a:cubicBezTo>
                <a:cubicBezTo>
                  <a:pt x="521" y="343"/>
                  <a:pt x="518" y="342"/>
                  <a:pt x="515" y="341"/>
                </a:cubicBezTo>
                <a:cubicBezTo>
                  <a:pt x="512" y="339"/>
                  <a:pt x="510" y="337"/>
                  <a:pt x="508" y="334"/>
                </a:cubicBezTo>
                <a:lnTo>
                  <a:pt x="508" y="334"/>
                </a:lnTo>
                <a:lnTo>
                  <a:pt x="480" y="293"/>
                </a:lnTo>
                <a:lnTo>
                  <a:pt x="435" y="293"/>
                </a:lnTo>
                <a:lnTo>
                  <a:pt x="407" y="334"/>
                </a:lnTo>
                <a:lnTo>
                  <a:pt x="407" y="334"/>
                </a:lnTo>
                <a:cubicBezTo>
                  <a:pt x="406" y="337"/>
                  <a:pt x="403" y="339"/>
                  <a:pt x="400" y="341"/>
                </a:cubicBezTo>
                <a:cubicBezTo>
                  <a:pt x="397" y="342"/>
                  <a:pt x="394" y="343"/>
                  <a:pt x="390" y="343"/>
                </a:cubicBezTo>
                <a:cubicBezTo>
                  <a:pt x="388" y="343"/>
                  <a:pt x="386" y="343"/>
                  <a:pt x="384" y="342"/>
                </a:cubicBezTo>
                <a:cubicBezTo>
                  <a:pt x="383" y="342"/>
                  <a:pt x="381" y="341"/>
                  <a:pt x="379" y="340"/>
                </a:cubicBezTo>
                <a:cubicBezTo>
                  <a:pt x="374" y="337"/>
                  <a:pt x="371" y="332"/>
                  <a:pt x="370" y="327"/>
                </a:cubicBezTo>
                <a:lnTo>
                  <a:pt x="370" y="327"/>
                </a:lnTo>
                <a:cubicBezTo>
                  <a:pt x="369" y="322"/>
                  <a:pt x="370" y="316"/>
                  <a:pt x="373" y="311"/>
                </a:cubicBezTo>
                <a:lnTo>
                  <a:pt x="373" y="311"/>
                </a:lnTo>
                <a:lnTo>
                  <a:pt x="385" y="293"/>
                </a:lnTo>
                <a:lnTo>
                  <a:pt x="357" y="293"/>
                </a:lnTo>
                <a:cubicBezTo>
                  <a:pt x="354" y="293"/>
                  <a:pt x="351" y="293"/>
                  <a:pt x="349" y="292"/>
                </a:cubicBezTo>
                <a:lnTo>
                  <a:pt x="349" y="292"/>
                </a:lnTo>
                <a:cubicBezTo>
                  <a:pt x="347" y="292"/>
                  <a:pt x="345" y="292"/>
                  <a:pt x="343" y="291"/>
                </a:cubicBezTo>
                <a:cubicBezTo>
                  <a:pt x="305" y="315"/>
                  <a:pt x="268" y="347"/>
                  <a:pt x="232" y="384"/>
                </a:cubicBezTo>
                <a:cubicBezTo>
                  <a:pt x="196" y="422"/>
                  <a:pt x="163" y="466"/>
                  <a:pt x="134" y="513"/>
                </a:cubicBezTo>
                <a:cubicBezTo>
                  <a:pt x="104" y="562"/>
                  <a:pt x="81" y="611"/>
                  <a:pt x="65" y="659"/>
                </a:cubicBezTo>
                <a:cubicBezTo>
                  <a:pt x="49" y="706"/>
                  <a:pt x="41" y="752"/>
                  <a:pt x="41" y="793"/>
                </a:cubicBezTo>
                <a:cubicBezTo>
                  <a:pt x="41" y="832"/>
                  <a:pt x="47" y="866"/>
                  <a:pt x="58" y="895"/>
                </a:cubicBezTo>
                <a:cubicBezTo>
                  <a:pt x="68" y="925"/>
                  <a:pt x="85" y="950"/>
                  <a:pt x="106" y="970"/>
                </a:cubicBezTo>
                <a:cubicBezTo>
                  <a:pt x="131" y="994"/>
                  <a:pt x="163" y="1012"/>
                  <a:pt x="202" y="1024"/>
                </a:cubicBezTo>
                <a:cubicBezTo>
                  <a:pt x="241" y="1036"/>
                  <a:pt x="287" y="1042"/>
                  <a:pt x="340" y="1042"/>
                </a:cubicBezTo>
                <a:lnTo>
                  <a:pt x="575" y="1042"/>
                </a:lnTo>
                <a:cubicBezTo>
                  <a:pt x="628" y="1042"/>
                  <a:pt x="674" y="1036"/>
                  <a:pt x="713" y="1024"/>
                </a:cubicBezTo>
                <a:close/>
              </a:path>
            </a:pathLst>
          </a:custGeom>
          <a:solidFill>
            <a:srgbClr val="2A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8" name="kubok">
            <a:extLst>
              <a:ext uri="{FF2B5EF4-FFF2-40B4-BE49-F238E27FC236}">
                <a16:creationId xmlns:a16="http://schemas.microsoft.com/office/drawing/2014/main" id="{54596403-D843-411D-BF1A-DC78E5D617FC}"/>
              </a:ext>
            </a:extLst>
          </p:cNvPr>
          <p:cNvSpPr>
            <a:spLocks noEditPoints="1"/>
          </p:cNvSpPr>
          <p:nvPr/>
        </p:nvSpPr>
        <p:spPr bwMode="auto">
          <a:xfrm>
            <a:off x="4454191" y="4734180"/>
            <a:ext cx="374651" cy="365125"/>
          </a:xfrm>
          <a:custGeom>
            <a:avLst/>
            <a:gdLst>
              <a:gd name="T0" fmla="*/ 248 w 1033"/>
              <a:gd name="T1" fmla="*/ 882 h 1003"/>
              <a:gd name="T2" fmla="*/ 212 w 1033"/>
              <a:gd name="T3" fmla="*/ 964 h 1003"/>
              <a:gd name="T4" fmla="*/ 766 w 1033"/>
              <a:gd name="T5" fmla="*/ 1003 h 1003"/>
              <a:gd name="T6" fmla="*/ 810 w 1033"/>
              <a:gd name="T7" fmla="*/ 937 h 1003"/>
              <a:gd name="T8" fmla="*/ 773 w 1033"/>
              <a:gd name="T9" fmla="*/ 881 h 1003"/>
              <a:gd name="T10" fmla="*/ 603 w 1033"/>
              <a:gd name="T11" fmla="*/ 800 h 1003"/>
              <a:gd name="T12" fmla="*/ 600 w 1033"/>
              <a:gd name="T13" fmla="*/ 663 h 1003"/>
              <a:gd name="T14" fmla="*/ 809 w 1033"/>
              <a:gd name="T15" fmla="*/ 463 h 1003"/>
              <a:gd name="T16" fmla="*/ 979 w 1033"/>
              <a:gd name="T17" fmla="*/ 379 h 1003"/>
              <a:gd name="T18" fmla="*/ 1033 w 1033"/>
              <a:gd name="T19" fmla="*/ 125 h 1003"/>
              <a:gd name="T20" fmla="*/ 832 w 1033"/>
              <a:gd name="T21" fmla="*/ 81 h 1003"/>
              <a:gd name="T22" fmla="*/ 827 w 1033"/>
              <a:gd name="T23" fmla="*/ 41 h 1003"/>
              <a:gd name="T24" fmla="*/ 235 w 1033"/>
              <a:gd name="T25" fmla="*/ 0 h 1003"/>
              <a:gd name="T26" fmla="*/ 194 w 1033"/>
              <a:gd name="T27" fmla="*/ 76 h 1003"/>
              <a:gd name="T28" fmla="*/ 45 w 1033"/>
              <a:gd name="T29" fmla="*/ 81 h 1003"/>
              <a:gd name="T30" fmla="*/ 2 w 1033"/>
              <a:gd name="T31" fmla="*/ 205 h 1003"/>
              <a:gd name="T32" fmla="*/ 208 w 1033"/>
              <a:gd name="T33" fmla="*/ 459 h 1003"/>
              <a:gd name="T34" fmla="*/ 421 w 1033"/>
              <a:gd name="T35" fmla="*/ 659 h 1003"/>
              <a:gd name="T36" fmla="*/ 425 w 1033"/>
              <a:gd name="T37" fmla="*/ 794 h 1003"/>
              <a:gd name="T38" fmla="*/ 249 w 1033"/>
              <a:gd name="T39" fmla="*/ 881 h 1003"/>
              <a:gd name="T40" fmla="*/ 199 w 1033"/>
              <a:gd name="T41" fmla="*/ 411 h 1003"/>
              <a:gd name="T42" fmla="*/ 197 w 1033"/>
              <a:gd name="T43" fmla="*/ 416 h 1003"/>
              <a:gd name="T44" fmla="*/ 54 w 1033"/>
              <a:gd name="T45" fmla="*/ 301 h 1003"/>
              <a:gd name="T46" fmla="*/ 41 w 1033"/>
              <a:gd name="T47" fmla="*/ 125 h 1003"/>
              <a:gd name="T48" fmla="*/ 189 w 1033"/>
              <a:gd name="T49" fmla="*/ 120 h 1003"/>
              <a:gd name="T50" fmla="*/ 194 w 1033"/>
              <a:gd name="T51" fmla="*/ 356 h 1003"/>
              <a:gd name="T52" fmla="*/ 195 w 1033"/>
              <a:gd name="T53" fmla="*/ 384 h 1003"/>
              <a:gd name="T54" fmla="*/ 771 w 1033"/>
              <a:gd name="T55" fmla="*/ 936 h 1003"/>
              <a:gd name="T56" fmla="*/ 766 w 1033"/>
              <a:gd name="T57" fmla="*/ 963 h 1003"/>
              <a:gd name="T58" fmla="*/ 250 w 1033"/>
              <a:gd name="T59" fmla="*/ 958 h 1003"/>
              <a:gd name="T60" fmla="*/ 266 w 1033"/>
              <a:gd name="T61" fmla="*/ 915 h 1003"/>
              <a:gd name="T62" fmla="*/ 446 w 1033"/>
              <a:gd name="T63" fmla="*/ 831 h 1003"/>
              <a:gd name="T64" fmla="*/ 577 w 1033"/>
              <a:gd name="T65" fmla="*/ 832 h 1003"/>
              <a:gd name="T66" fmla="*/ 771 w 1033"/>
              <a:gd name="T67" fmla="*/ 936 h 1003"/>
              <a:gd name="T68" fmla="*/ 560 w 1033"/>
              <a:gd name="T69" fmla="*/ 787 h 1003"/>
              <a:gd name="T70" fmla="*/ 468 w 1033"/>
              <a:gd name="T71" fmla="*/ 792 h 1003"/>
              <a:gd name="T72" fmla="*/ 463 w 1033"/>
              <a:gd name="T73" fmla="*/ 677 h 1003"/>
              <a:gd name="T74" fmla="*/ 555 w 1033"/>
              <a:gd name="T75" fmla="*/ 672 h 1003"/>
              <a:gd name="T76" fmla="*/ 786 w 1033"/>
              <a:gd name="T77" fmla="*/ 373 h 1003"/>
              <a:gd name="T78" fmla="*/ 784 w 1033"/>
              <a:gd name="T79" fmla="*/ 394 h 1003"/>
              <a:gd name="T80" fmla="*/ 784 w 1033"/>
              <a:gd name="T81" fmla="*/ 396 h 1003"/>
              <a:gd name="T82" fmla="*/ 779 w 1033"/>
              <a:gd name="T83" fmla="*/ 420 h 1003"/>
              <a:gd name="T84" fmla="*/ 510 w 1033"/>
              <a:gd name="T85" fmla="*/ 634 h 1003"/>
              <a:gd name="T86" fmla="*/ 239 w 1033"/>
              <a:gd name="T87" fmla="*/ 417 h 1003"/>
              <a:gd name="T88" fmla="*/ 234 w 1033"/>
              <a:gd name="T89" fmla="*/ 376 h 1003"/>
              <a:gd name="T90" fmla="*/ 233 w 1033"/>
              <a:gd name="T91" fmla="*/ 44 h 1003"/>
              <a:gd name="T92" fmla="*/ 782 w 1033"/>
              <a:gd name="T93" fmla="*/ 39 h 1003"/>
              <a:gd name="T94" fmla="*/ 787 w 1033"/>
              <a:gd name="T95" fmla="*/ 355 h 1003"/>
              <a:gd name="T96" fmla="*/ 948 w 1033"/>
              <a:gd name="T97" fmla="*/ 355 h 1003"/>
              <a:gd name="T98" fmla="*/ 823 w 1033"/>
              <a:gd name="T99" fmla="*/ 419 h 1003"/>
              <a:gd name="T100" fmla="*/ 822 w 1033"/>
              <a:gd name="T101" fmla="*/ 413 h 1003"/>
              <a:gd name="T102" fmla="*/ 825 w 1033"/>
              <a:gd name="T103" fmla="*/ 384 h 1003"/>
              <a:gd name="T104" fmla="*/ 827 w 1033"/>
              <a:gd name="T105" fmla="*/ 125 h 1003"/>
              <a:gd name="T106" fmla="*/ 989 w 1033"/>
              <a:gd name="T107" fmla="*/ 120 h 1003"/>
              <a:gd name="T108" fmla="*/ 994 w 1033"/>
              <a:gd name="T109" fmla="*/ 209 h 1003"/>
              <a:gd name="T110" fmla="*/ 443 w 1033"/>
              <a:gd name="T111" fmla="*/ 489 h 1003"/>
              <a:gd name="T112" fmla="*/ 375 w 1033"/>
              <a:gd name="T113" fmla="*/ 147 h 1003"/>
              <a:gd name="T114" fmla="*/ 338 w 1033"/>
              <a:gd name="T115" fmla="*/ 147 h 1003"/>
              <a:gd name="T116" fmla="*/ 430 w 1033"/>
              <a:gd name="T117" fmla="*/ 524 h 1003"/>
              <a:gd name="T118" fmla="*/ 456 w 1033"/>
              <a:gd name="T119" fmla="*/ 513 h 1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33" h="1003">
                <a:moveTo>
                  <a:pt x="249" y="881"/>
                </a:moveTo>
                <a:cubicBezTo>
                  <a:pt x="249" y="881"/>
                  <a:pt x="248" y="882"/>
                  <a:pt x="248" y="882"/>
                </a:cubicBezTo>
                <a:cubicBezTo>
                  <a:pt x="227" y="894"/>
                  <a:pt x="212" y="913"/>
                  <a:pt x="212" y="937"/>
                </a:cubicBezTo>
                <a:lnTo>
                  <a:pt x="212" y="964"/>
                </a:lnTo>
                <a:cubicBezTo>
                  <a:pt x="215" y="988"/>
                  <a:pt x="232" y="1003"/>
                  <a:pt x="256" y="1003"/>
                </a:cubicBezTo>
                <a:lnTo>
                  <a:pt x="766" y="1003"/>
                </a:lnTo>
                <a:cubicBezTo>
                  <a:pt x="790" y="1003"/>
                  <a:pt x="809" y="989"/>
                  <a:pt x="810" y="964"/>
                </a:cubicBezTo>
                <a:lnTo>
                  <a:pt x="810" y="937"/>
                </a:lnTo>
                <a:cubicBezTo>
                  <a:pt x="810" y="913"/>
                  <a:pt x="795" y="894"/>
                  <a:pt x="774" y="882"/>
                </a:cubicBezTo>
                <a:cubicBezTo>
                  <a:pt x="774" y="882"/>
                  <a:pt x="774" y="882"/>
                  <a:pt x="773" y="881"/>
                </a:cubicBezTo>
                <a:lnTo>
                  <a:pt x="772" y="881"/>
                </a:lnTo>
                <a:lnTo>
                  <a:pt x="603" y="800"/>
                </a:lnTo>
                <a:cubicBezTo>
                  <a:pt x="601" y="799"/>
                  <a:pt x="600" y="797"/>
                  <a:pt x="600" y="795"/>
                </a:cubicBezTo>
                <a:lnTo>
                  <a:pt x="600" y="663"/>
                </a:lnTo>
                <a:cubicBezTo>
                  <a:pt x="600" y="661"/>
                  <a:pt x="601" y="659"/>
                  <a:pt x="603" y="658"/>
                </a:cubicBezTo>
                <a:cubicBezTo>
                  <a:pt x="698" y="630"/>
                  <a:pt x="774" y="556"/>
                  <a:pt x="809" y="463"/>
                </a:cubicBezTo>
                <a:cubicBezTo>
                  <a:pt x="809" y="461"/>
                  <a:pt x="811" y="460"/>
                  <a:pt x="813" y="460"/>
                </a:cubicBezTo>
                <a:cubicBezTo>
                  <a:pt x="877" y="452"/>
                  <a:pt x="937" y="429"/>
                  <a:pt x="979" y="379"/>
                </a:cubicBezTo>
                <a:cubicBezTo>
                  <a:pt x="1022" y="328"/>
                  <a:pt x="1033" y="269"/>
                  <a:pt x="1033" y="205"/>
                </a:cubicBezTo>
                <a:lnTo>
                  <a:pt x="1033" y="125"/>
                </a:lnTo>
                <a:cubicBezTo>
                  <a:pt x="1030" y="101"/>
                  <a:pt x="1015" y="84"/>
                  <a:pt x="990" y="81"/>
                </a:cubicBezTo>
                <a:lnTo>
                  <a:pt x="832" y="81"/>
                </a:lnTo>
                <a:cubicBezTo>
                  <a:pt x="829" y="81"/>
                  <a:pt x="827" y="79"/>
                  <a:pt x="827" y="76"/>
                </a:cubicBezTo>
                <a:lnTo>
                  <a:pt x="827" y="41"/>
                </a:lnTo>
                <a:cubicBezTo>
                  <a:pt x="827" y="19"/>
                  <a:pt x="808" y="0"/>
                  <a:pt x="786" y="0"/>
                </a:cubicBezTo>
                <a:lnTo>
                  <a:pt x="235" y="0"/>
                </a:lnTo>
                <a:cubicBezTo>
                  <a:pt x="213" y="0"/>
                  <a:pt x="194" y="19"/>
                  <a:pt x="194" y="41"/>
                </a:cubicBezTo>
                <a:lnTo>
                  <a:pt x="194" y="76"/>
                </a:lnTo>
                <a:cubicBezTo>
                  <a:pt x="194" y="79"/>
                  <a:pt x="192" y="81"/>
                  <a:pt x="189" y="81"/>
                </a:cubicBezTo>
                <a:lnTo>
                  <a:pt x="45" y="81"/>
                </a:lnTo>
                <a:cubicBezTo>
                  <a:pt x="20" y="83"/>
                  <a:pt x="5" y="101"/>
                  <a:pt x="2" y="125"/>
                </a:cubicBezTo>
                <a:lnTo>
                  <a:pt x="2" y="205"/>
                </a:lnTo>
                <a:cubicBezTo>
                  <a:pt x="0" y="245"/>
                  <a:pt x="9" y="292"/>
                  <a:pt x="25" y="327"/>
                </a:cubicBezTo>
                <a:cubicBezTo>
                  <a:pt x="59" y="405"/>
                  <a:pt x="126" y="446"/>
                  <a:pt x="208" y="459"/>
                </a:cubicBezTo>
                <a:cubicBezTo>
                  <a:pt x="210" y="459"/>
                  <a:pt x="211" y="460"/>
                  <a:pt x="212" y="462"/>
                </a:cubicBezTo>
                <a:cubicBezTo>
                  <a:pt x="246" y="557"/>
                  <a:pt x="324" y="631"/>
                  <a:pt x="421" y="659"/>
                </a:cubicBezTo>
                <a:cubicBezTo>
                  <a:pt x="423" y="660"/>
                  <a:pt x="425" y="662"/>
                  <a:pt x="425" y="664"/>
                </a:cubicBezTo>
                <a:lnTo>
                  <a:pt x="425" y="794"/>
                </a:lnTo>
                <a:cubicBezTo>
                  <a:pt x="425" y="796"/>
                  <a:pt x="424" y="798"/>
                  <a:pt x="422" y="799"/>
                </a:cubicBezTo>
                <a:lnTo>
                  <a:pt x="249" y="881"/>
                </a:lnTo>
                <a:close/>
                <a:moveTo>
                  <a:pt x="199" y="410"/>
                </a:moveTo>
                <a:cubicBezTo>
                  <a:pt x="199" y="410"/>
                  <a:pt x="199" y="411"/>
                  <a:pt x="199" y="411"/>
                </a:cubicBezTo>
                <a:cubicBezTo>
                  <a:pt x="199" y="412"/>
                  <a:pt x="199" y="412"/>
                  <a:pt x="199" y="412"/>
                </a:cubicBezTo>
                <a:cubicBezTo>
                  <a:pt x="199" y="414"/>
                  <a:pt x="199" y="415"/>
                  <a:pt x="197" y="416"/>
                </a:cubicBezTo>
                <a:cubicBezTo>
                  <a:pt x="196" y="417"/>
                  <a:pt x="195" y="418"/>
                  <a:pt x="193" y="417"/>
                </a:cubicBezTo>
                <a:cubicBezTo>
                  <a:pt x="128" y="402"/>
                  <a:pt x="78" y="364"/>
                  <a:pt x="54" y="301"/>
                </a:cubicBezTo>
                <a:cubicBezTo>
                  <a:pt x="46" y="278"/>
                  <a:pt x="37" y="234"/>
                  <a:pt x="41" y="209"/>
                </a:cubicBezTo>
                <a:lnTo>
                  <a:pt x="41" y="125"/>
                </a:lnTo>
                <a:cubicBezTo>
                  <a:pt x="41" y="122"/>
                  <a:pt x="43" y="120"/>
                  <a:pt x="46" y="120"/>
                </a:cubicBezTo>
                <a:lnTo>
                  <a:pt x="189" y="120"/>
                </a:lnTo>
                <a:cubicBezTo>
                  <a:pt x="192" y="120"/>
                  <a:pt x="194" y="122"/>
                  <a:pt x="194" y="125"/>
                </a:cubicBezTo>
                <a:lnTo>
                  <a:pt x="194" y="356"/>
                </a:lnTo>
                <a:cubicBezTo>
                  <a:pt x="194" y="365"/>
                  <a:pt x="194" y="373"/>
                  <a:pt x="195" y="382"/>
                </a:cubicBezTo>
                <a:lnTo>
                  <a:pt x="195" y="384"/>
                </a:lnTo>
                <a:cubicBezTo>
                  <a:pt x="196" y="393"/>
                  <a:pt x="198" y="401"/>
                  <a:pt x="199" y="410"/>
                </a:cubicBezTo>
                <a:close/>
                <a:moveTo>
                  <a:pt x="771" y="936"/>
                </a:moveTo>
                <a:lnTo>
                  <a:pt x="771" y="958"/>
                </a:lnTo>
                <a:cubicBezTo>
                  <a:pt x="771" y="961"/>
                  <a:pt x="769" y="963"/>
                  <a:pt x="766" y="963"/>
                </a:cubicBezTo>
                <a:lnTo>
                  <a:pt x="255" y="963"/>
                </a:lnTo>
                <a:cubicBezTo>
                  <a:pt x="252" y="963"/>
                  <a:pt x="250" y="961"/>
                  <a:pt x="250" y="958"/>
                </a:cubicBezTo>
                <a:lnTo>
                  <a:pt x="250" y="936"/>
                </a:lnTo>
                <a:cubicBezTo>
                  <a:pt x="250" y="927"/>
                  <a:pt x="258" y="919"/>
                  <a:pt x="266" y="915"/>
                </a:cubicBezTo>
                <a:lnTo>
                  <a:pt x="444" y="832"/>
                </a:lnTo>
                <a:cubicBezTo>
                  <a:pt x="445" y="831"/>
                  <a:pt x="445" y="831"/>
                  <a:pt x="446" y="831"/>
                </a:cubicBezTo>
                <a:lnTo>
                  <a:pt x="575" y="831"/>
                </a:lnTo>
                <a:cubicBezTo>
                  <a:pt x="575" y="831"/>
                  <a:pt x="576" y="831"/>
                  <a:pt x="577" y="832"/>
                </a:cubicBezTo>
                <a:lnTo>
                  <a:pt x="755" y="916"/>
                </a:lnTo>
                <a:cubicBezTo>
                  <a:pt x="762" y="919"/>
                  <a:pt x="771" y="927"/>
                  <a:pt x="771" y="936"/>
                </a:cubicBezTo>
                <a:close/>
                <a:moveTo>
                  <a:pt x="560" y="677"/>
                </a:moveTo>
                <a:lnTo>
                  <a:pt x="560" y="787"/>
                </a:lnTo>
                <a:cubicBezTo>
                  <a:pt x="560" y="790"/>
                  <a:pt x="558" y="792"/>
                  <a:pt x="555" y="792"/>
                </a:cubicBezTo>
                <a:lnTo>
                  <a:pt x="468" y="792"/>
                </a:lnTo>
                <a:cubicBezTo>
                  <a:pt x="466" y="792"/>
                  <a:pt x="463" y="790"/>
                  <a:pt x="463" y="787"/>
                </a:cubicBezTo>
                <a:lnTo>
                  <a:pt x="463" y="677"/>
                </a:lnTo>
                <a:cubicBezTo>
                  <a:pt x="463" y="675"/>
                  <a:pt x="466" y="672"/>
                  <a:pt x="468" y="672"/>
                </a:cubicBezTo>
                <a:lnTo>
                  <a:pt x="555" y="672"/>
                </a:lnTo>
                <a:cubicBezTo>
                  <a:pt x="558" y="672"/>
                  <a:pt x="560" y="675"/>
                  <a:pt x="560" y="677"/>
                </a:cubicBezTo>
                <a:close/>
                <a:moveTo>
                  <a:pt x="786" y="373"/>
                </a:moveTo>
                <a:lnTo>
                  <a:pt x="786" y="377"/>
                </a:lnTo>
                <a:cubicBezTo>
                  <a:pt x="786" y="383"/>
                  <a:pt x="784" y="388"/>
                  <a:pt x="784" y="394"/>
                </a:cubicBezTo>
                <a:lnTo>
                  <a:pt x="784" y="395"/>
                </a:lnTo>
                <a:cubicBezTo>
                  <a:pt x="784" y="396"/>
                  <a:pt x="784" y="396"/>
                  <a:pt x="784" y="396"/>
                </a:cubicBezTo>
                <a:cubicBezTo>
                  <a:pt x="783" y="402"/>
                  <a:pt x="781" y="408"/>
                  <a:pt x="780" y="414"/>
                </a:cubicBezTo>
                <a:cubicBezTo>
                  <a:pt x="780" y="416"/>
                  <a:pt x="780" y="418"/>
                  <a:pt x="779" y="420"/>
                </a:cubicBezTo>
                <a:cubicBezTo>
                  <a:pt x="777" y="425"/>
                  <a:pt x="776" y="430"/>
                  <a:pt x="775" y="435"/>
                </a:cubicBezTo>
                <a:cubicBezTo>
                  <a:pt x="741" y="552"/>
                  <a:pt x="633" y="634"/>
                  <a:pt x="510" y="634"/>
                </a:cubicBezTo>
                <a:cubicBezTo>
                  <a:pt x="388" y="634"/>
                  <a:pt x="280" y="554"/>
                  <a:pt x="244" y="437"/>
                </a:cubicBezTo>
                <a:cubicBezTo>
                  <a:pt x="243" y="430"/>
                  <a:pt x="241" y="424"/>
                  <a:pt x="239" y="417"/>
                </a:cubicBezTo>
                <a:cubicBezTo>
                  <a:pt x="236" y="405"/>
                  <a:pt x="235" y="393"/>
                  <a:pt x="234" y="380"/>
                </a:cubicBezTo>
                <a:lnTo>
                  <a:pt x="234" y="376"/>
                </a:lnTo>
                <a:cubicBezTo>
                  <a:pt x="234" y="370"/>
                  <a:pt x="233" y="364"/>
                  <a:pt x="233" y="357"/>
                </a:cubicBezTo>
                <a:lnTo>
                  <a:pt x="233" y="44"/>
                </a:lnTo>
                <a:cubicBezTo>
                  <a:pt x="233" y="41"/>
                  <a:pt x="235" y="39"/>
                  <a:pt x="238" y="39"/>
                </a:cubicBezTo>
                <a:lnTo>
                  <a:pt x="782" y="39"/>
                </a:lnTo>
                <a:cubicBezTo>
                  <a:pt x="785" y="39"/>
                  <a:pt x="787" y="41"/>
                  <a:pt x="787" y="44"/>
                </a:cubicBezTo>
                <a:lnTo>
                  <a:pt x="787" y="355"/>
                </a:lnTo>
                <a:cubicBezTo>
                  <a:pt x="787" y="361"/>
                  <a:pt x="787" y="367"/>
                  <a:pt x="786" y="373"/>
                </a:cubicBezTo>
                <a:close/>
                <a:moveTo>
                  <a:pt x="948" y="355"/>
                </a:moveTo>
                <a:cubicBezTo>
                  <a:pt x="918" y="392"/>
                  <a:pt x="874" y="411"/>
                  <a:pt x="827" y="420"/>
                </a:cubicBezTo>
                <a:cubicBezTo>
                  <a:pt x="826" y="420"/>
                  <a:pt x="825" y="420"/>
                  <a:pt x="823" y="419"/>
                </a:cubicBezTo>
                <a:cubicBezTo>
                  <a:pt x="822" y="418"/>
                  <a:pt x="822" y="416"/>
                  <a:pt x="822" y="415"/>
                </a:cubicBezTo>
                <a:lnTo>
                  <a:pt x="822" y="413"/>
                </a:lnTo>
                <a:cubicBezTo>
                  <a:pt x="823" y="404"/>
                  <a:pt x="824" y="396"/>
                  <a:pt x="825" y="387"/>
                </a:cubicBezTo>
                <a:lnTo>
                  <a:pt x="825" y="384"/>
                </a:lnTo>
                <a:cubicBezTo>
                  <a:pt x="827" y="375"/>
                  <a:pt x="827" y="366"/>
                  <a:pt x="827" y="357"/>
                </a:cubicBezTo>
                <a:lnTo>
                  <a:pt x="827" y="125"/>
                </a:lnTo>
                <a:cubicBezTo>
                  <a:pt x="827" y="122"/>
                  <a:pt x="829" y="120"/>
                  <a:pt x="832" y="120"/>
                </a:cubicBezTo>
                <a:lnTo>
                  <a:pt x="989" y="120"/>
                </a:lnTo>
                <a:cubicBezTo>
                  <a:pt x="992" y="120"/>
                  <a:pt x="994" y="122"/>
                  <a:pt x="994" y="125"/>
                </a:cubicBezTo>
                <a:lnTo>
                  <a:pt x="994" y="209"/>
                </a:lnTo>
                <a:cubicBezTo>
                  <a:pt x="997" y="260"/>
                  <a:pt x="982" y="315"/>
                  <a:pt x="948" y="355"/>
                </a:cubicBezTo>
                <a:close/>
                <a:moveTo>
                  <a:pt x="443" y="489"/>
                </a:moveTo>
                <a:cubicBezTo>
                  <a:pt x="401" y="474"/>
                  <a:pt x="375" y="440"/>
                  <a:pt x="375" y="395"/>
                </a:cubicBezTo>
                <a:lnTo>
                  <a:pt x="375" y="147"/>
                </a:lnTo>
                <a:cubicBezTo>
                  <a:pt x="375" y="137"/>
                  <a:pt x="367" y="129"/>
                  <a:pt x="357" y="129"/>
                </a:cubicBezTo>
                <a:cubicBezTo>
                  <a:pt x="346" y="129"/>
                  <a:pt x="338" y="137"/>
                  <a:pt x="338" y="147"/>
                </a:cubicBezTo>
                <a:lnTo>
                  <a:pt x="338" y="394"/>
                </a:lnTo>
                <a:cubicBezTo>
                  <a:pt x="336" y="453"/>
                  <a:pt x="378" y="504"/>
                  <a:pt x="430" y="524"/>
                </a:cubicBezTo>
                <a:cubicBezTo>
                  <a:pt x="433" y="525"/>
                  <a:pt x="435" y="525"/>
                  <a:pt x="438" y="525"/>
                </a:cubicBezTo>
                <a:cubicBezTo>
                  <a:pt x="446" y="525"/>
                  <a:pt x="453" y="520"/>
                  <a:pt x="456" y="513"/>
                </a:cubicBezTo>
                <a:cubicBezTo>
                  <a:pt x="461" y="502"/>
                  <a:pt x="453" y="492"/>
                  <a:pt x="443" y="489"/>
                </a:cubicBezTo>
                <a:close/>
              </a:path>
            </a:pathLst>
          </a:custGeom>
          <a:solidFill>
            <a:srgbClr val="2A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52" name="Рисунок 51" descr="Попасть в яблочко">
            <a:extLst>
              <a:ext uri="{FF2B5EF4-FFF2-40B4-BE49-F238E27FC236}">
                <a16:creationId xmlns:a16="http://schemas.microsoft.com/office/drawing/2014/main" id="{3534A797-8EA5-4AB3-B872-A2A0AE47F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7676" y="959378"/>
            <a:ext cx="560134" cy="560134"/>
          </a:xfrm>
          <a:prstGeom prst="rect">
            <a:avLst/>
          </a:prstGeom>
        </p:spPr>
      </p:pic>
      <p:sp>
        <p:nvSpPr>
          <p:cNvPr id="53" name="shesterenka">
            <a:extLst>
              <a:ext uri="{FF2B5EF4-FFF2-40B4-BE49-F238E27FC236}">
                <a16:creationId xmlns:a16="http://schemas.microsoft.com/office/drawing/2014/main" id="{A3D3D9C2-48A7-47D6-BC02-8D8B1FA7DB73}"/>
              </a:ext>
            </a:extLst>
          </p:cNvPr>
          <p:cNvSpPr>
            <a:spLocks noEditPoints="1"/>
          </p:cNvSpPr>
          <p:nvPr/>
        </p:nvSpPr>
        <p:spPr bwMode="auto">
          <a:xfrm>
            <a:off x="517818" y="4676901"/>
            <a:ext cx="385871" cy="386226"/>
          </a:xfrm>
          <a:custGeom>
            <a:avLst/>
            <a:gdLst>
              <a:gd name="T0" fmla="*/ 362 w 1000"/>
              <a:gd name="T1" fmla="*/ 835 h 1000"/>
              <a:gd name="T2" fmla="*/ 411 w 1000"/>
              <a:gd name="T3" fmla="*/ 855 h 1000"/>
              <a:gd name="T4" fmla="*/ 434 w 1000"/>
              <a:gd name="T5" fmla="*/ 957 h 1000"/>
              <a:gd name="T6" fmla="*/ 570 w 1000"/>
              <a:gd name="T7" fmla="*/ 951 h 1000"/>
              <a:gd name="T8" fmla="*/ 599 w 1000"/>
              <a:gd name="T9" fmla="*/ 849 h 1000"/>
              <a:gd name="T10" fmla="*/ 699 w 1000"/>
              <a:gd name="T11" fmla="*/ 818 h 1000"/>
              <a:gd name="T12" fmla="*/ 783 w 1000"/>
              <a:gd name="T13" fmla="*/ 868 h 1000"/>
              <a:gd name="T14" fmla="*/ 818 w 1000"/>
              <a:gd name="T15" fmla="*/ 699 h 1000"/>
              <a:gd name="T16" fmla="*/ 835 w 1000"/>
              <a:gd name="T17" fmla="*/ 639 h 1000"/>
              <a:gd name="T18" fmla="*/ 865 w 1000"/>
              <a:gd name="T19" fmla="*/ 584 h 1000"/>
              <a:gd name="T20" fmla="*/ 960 w 1000"/>
              <a:gd name="T21" fmla="*/ 560 h 1000"/>
              <a:gd name="T22" fmla="*/ 951 w 1000"/>
              <a:gd name="T23" fmla="*/ 431 h 1000"/>
              <a:gd name="T24" fmla="*/ 849 w 1000"/>
              <a:gd name="T25" fmla="*/ 402 h 1000"/>
              <a:gd name="T26" fmla="*/ 814 w 1000"/>
              <a:gd name="T27" fmla="*/ 312 h 1000"/>
              <a:gd name="T28" fmla="*/ 871 w 1000"/>
              <a:gd name="T29" fmla="*/ 224 h 1000"/>
              <a:gd name="T30" fmla="*/ 770 w 1000"/>
              <a:gd name="T31" fmla="*/ 132 h 1000"/>
              <a:gd name="T32" fmla="*/ 639 w 1000"/>
              <a:gd name="T33" fmla="*/ 166 h 1000"/>
              <a:gd name="T34" fmla="*/ 584 w 1000"/>
              <a:gd name="T35" fmla="*/ 135 h 1000"/>
              <a:gd name="T36" fmla="*/ 440 w 1000"/>
              <a:gd name="T37" fmla="*/ 40 h 1000"/>
              <a:gd name="T38" fmla="*/ 411 w 1000"/>
              <a:gd name="T39" fmla="*/ 146 h 1000"/>
              <a:gd name="T40" fmla="*/ 323 w 1000"/>
              <a:gd name="T41" fmla="*/ 184 h 1000"/>
              <a:gd name="T42" fmla="*/ 232 w 1000"/>
              <a:gd name="T43" fmla="*/ 133 h 1000"/>
              <a:gd name="T44" fmla="*/ 133 w 1000"/>
              <a:gd name="T45" fmla="*/ 217 h 1000"/>
              <a:gd name="T46" fmla="*/ 187 w 1000"/>
              <a:gd name="T47" fmla="*/ 312 h 1000"/>
              <a:gd name="T48" fmla="*/ 152 w 1000"/>
              <a:gd name="T49" fmla="*/ 402 h 1000"/>
              <a:gd name="T50" fmla="*/ 43 w 1000"/>
              <a:gd name="T51" fmla="*/ 434 h 1000"/>
              <a:gd name="T52" fmla="*/ 49 w 1000"/>
              <a:gd name="T53" fmla="*/ 570 h 1000"/>
              <a:gd name="T54" fmla="*/ 152 w 1000"/>
              <a:gd name="T55" fmla="*/ 599 h 1000"/>
              <a:gd name="T56" fmla="*/ 183 w 1000"/>
              <a:gd name="T57" fmla="*/ 699 h 1000"/>
              <a:gd name="T58" fmla="*/ 133 w 1000"/>
              <a:gd name="T59" fmla="*/ 783 h 1000"/>
              <a:gd name="T60" fmla="*/ 302 w 1000"/>
              <a:gd name="T61" fmla="*/ 818 h 1000"/>
              <a:gd name="T62" fmla="*/ 379 w 1000"/>
              <a:gd name="T63" fmla="*/ 379 h 1000"/>
              <a:gd name="T64" fmla="*/ 672 w 1000"/>
              <a:gd name="T65" fmla="*/ 500 h 1000"/>
              <a:gd name="T66" fmla="*/ 349 w 1000"/>
              <a:gd name="T67" fmla="*/ 652 h 1000"/>
              <a:gd name="T68" fmla="*/ 715 w 1000"/>
              <a:gd name="T69" fmla="*/ 500 h 1000"/>
              <a:gd name="T70" fmla="*/ 407 w 1000"/>
              <a:gd name="T71" fmla="*/ 988 h 1000"/>
              <a:gd name="T72" fmla="*/ 315 w 1000"/>
              <a:gd name="T73" fmla="*/ 858 h 1000"/>
              <a:gd name="T74" fmla="*/ 205 w 1000"/>
              <a:gd name="T75" fmla="*/ 907 h 1000"/>
              <a:gd name="T76" fmla="*/ 89 w 1000"/>
              <a:gd name="T77" fmla="*/ 778 h 1000"/>
              <a:gd name="T78" fmla="*/ 44 w 1000"/>
              <a:gd name="T79" fmla="*/ 610 h 1000"/>
              <a:gd name="T80" fmla="*/ 13 w 1000"/>
              <a:gd name="T81" fmla="*/ 407 h 1000"/>
              <a:gd name="T82" fmla="*/ 143 w 1000"/>
              <a:gd name="T83" fmla="*/ 315 h 1000"/>
              <a:gd name="T84" fmla="*/ 189 w 1000"/>
              <a:gd name="T85" fmla="*/ 104 h 1000"/>
              <a:gd name="T86" fmla="*/ 378 w 1000"/>
              <a:gd name="T87" fmla="*/ 116 h 1000"/>
              <a:gd name="T88" fmla="*/ 594 w 1000"/>
              <a:gd name="T89" fmla="*/ 13 h 1000"/>
              <a:gd name="T90" fmla="*/ 685 w 1000"/>
              <a:gd name="T91" fmla="*/ 143 h 1000"/>
              <a:gd name="T92" fmla="*/ 795 w 1000"/>
              <a:gd name="T93" fmla="*/ 93 h 1000"/>
              <a:gd name="T94" fmla="*/ 900 w 1000"/>
              <a:gd name="T95" fmla="*/ 256 h 1000"/>
              <a:gd name="T96" fmla="*/ 957 w 1000"/>
              <a:gd name="T97" fmla="*/ 390 h 1000"/>
              <a:gd name="T98" fmla="*/ 955 w 1000"/>
              <a:gd name="T99" fmla="*/ 610 h 1000"/>
              <a:gd name="T100" fmla="*/ 900 w 1000"/>
              <a:gd name="T101" fmla="*/ 745 h 1000"/>
              <a:gd name="T102" fmla="*/ 744 w 1000"/>
              <a:gd name="T103" fmla="*/ 900 h 1000"/>
              <a:gd name="T104" fmla="*/ 594 w 1000"/>
              <a:gd name="T105" fmla="*/ 988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00" h="1000">
                <a:moveTo>
                  <a:pt x="314" y="814"/>
                </a:moveTo>
                <a:cubicBezTo>
                  <a:pt x="315" y="814"/>
                  <a:pt x="317" y="814"/>
                  <a:pt x="319" y="814"/>
                </a:cubicBezTo>
                <a:cubicBezTo>
                  <a:pt x="320" y="815"/>
                  <a:pt x="322" y="816"/>
                  <a:pt x="323" y="816"/>
                </a:cubicBezTo>
                <a:lnTo>
                  <a:pt x="323" y="816"/>
                </a:lnTo>
                <a:cubicBezTo>
                  <a:pt x="336" y="823"/>
                  <a:pt x="349" y="830"/>
                  <a:pt x="362" y="835"/>
                </a:cubicBezTo>
                <a:lnTo>
                  <a:pt x="362" y="835"/>
                </a:lnTo>
                <a:cubicBezTo>
                  <a:pt x="375" y="840"/>
                  <a:pt x="388" y="845"/>
                  <a:pt x="402" y="849"/>
                </a:cubicBezTo>
                <a:lnTo>
                  <a:pt x="402" y="849"/>
                </a:lnTo>
                <a:cubicBezTo>
                  <a:pt x="406" y="850"/>
                  <a:pt x="409" y="852"/>
                  <a:pt x="411" y="855"/>
                </a:cubicBezTo>
                <a:lnTo>
                  <a:pt x="411" y="855"/>
                </a:lnTo>
                <a:cubicBezTo>
                  <a:pt x="414" y="858"/>
                  <a:pt x="416" y="861"/>
                  <a:pt x="416" y="865"/>
                </a:cubicBezTo>
                <a:lnTo>
                  <a:pt x="416" y="865"/>
                </a:lnTo>
                <a:lnTo>
                  <a:pt x="430" y="950"/>
                </a:lnTo>
                <a:lnTo>
                  <a:pt x="430" y="950"/>
                </a:lnTo>
                <a:cubicBezTo>
                  <a:pt x="431" y="953"/>
                  <a:pt x="432" y="956"/>
                  <a:pt x="434" y="957"/>
                </a:cubicBezTo>
                <a:cubicBezTo>
                  <a:pt x="435" y="959"/>
                  <a:pt x="438" y="960"/>
                  <a:pt x="440" y="960"/>
                </a:cubicBezTo>
                <a:lnTo>
                  <a:pt x="560" y="960"/>
                </a:lnTo>
                <a:cubicBezTo>
                  <a:pt x="563" y="960"/>
                  <a:pt x="565" y="959"/>
                  <a:pt x="567" y="957"/>
                </a:cubicBezTo>
                <a:cubicBezTo>
                  <a:pt x="569" y="956"/>
                  <a:pt x="570" y="954"/>
                  <a:pt x="570" y="951"/>
                </a:cubicBezTo>
                <a:lnTo>
                  <a:pt x="570" y="951"/>
                </a:lnTo>
                <a:lnTo>
                  <a:pt x="584" y="865"/>
                </a:lnTo>
                <a:lnTo>
                  <a:pt x="584" y="865"/>
                </a:lnTo>
                <a:cubicBezTo>
                  <a:pt x="585" y="861"/>
                  <a:pt x="587" y="858"/>
                  <a:pt x="589" y="855"/>
                </a:cubicBezTo>
                <a:cubicBezTo>
                  <a:pt x="592" y="852"/>
                  <a:pt x="595" y="850"/>
                  <a:pt x="599" y="849"/>
                </a:cubicBezTo>
                <a:lnTo>
                  <a:pt x="599" y="849"/>
                </a:lnTo>
                <a:cubicBezTo>
                  <a:pt x="612" y="845"/>
                  <a:pt x="626" y="840"/>
                  <a:pt x="639" y="835"/>
                </a:cubicBezTo>
                <a:cubicBezTo>
                  <a:pt x="652" y="830"/>
                  <a:pt x="665" y="823"/>
                  <a:pt x="677" y="816"/>
                </a:cubicBezTo>
                <a:lnTo>
                  <a:pt x="677" y="816"/>
                </a:lnTo>
                <a:cubicBezTo>
                  <a:pt x="680" y="815"/>
                  <a:pt x="684" y="814"/>
                  <a:pt x="688" y="814"/>
                </a:cubicBezTo>
                <a:cubicBezTo>
                  <a:pt x="692" y="814"/>
                  <a:pt x="696" y="815"/>
                  <a:pt x="699" y="818"/>
                </a:cubicBezTo>
                <a:lnTo>
                  <a:pt x="769" y="868"/>
                </a:lnTo>
                <a:lnTo>
                  <a:pt x="769" y="868"/>
                </a:lnTo>
                <a:cubicBezTo>
                  <a:pt x="772" y="870"/>
                  <a:pt x="774" y="871"/>
                  <a:pt x="776" y="871"/>
                </a:cubicBezTo>
                <a:cubicBezTo>
                  <a:pt x="779" y="871"/>
                  <a:pt x="781" y="870"/>
                  <a:pt x="783" y="868"/>
                </a:cubicBezTo>
                <a:lnTo>
                  <a:pt x="783" y="868"/>
                </a:lnTo>
                <a:lnTo>
                  <a:pt x="868" y="783"/>
                </a:lnTo>
                <a:cubicBezTo>
                  <a:pt x="870" y="781"/>
                  <a:pt x="871" y="779"/>
                  <a:pt x="871" y="777"/>
                </a:cubicBezTo>
                <a:cubicBezTo>
                  <a:pt x="871" y="774"/>
                  <a:pt x="870" y="772"/>
                  <a:pt x="868" y="770"/>
                </a:cubicBezTo>
                <a:lnTo>
                  <a:pt x="868" y="770"/>
                </a:lnTo>
                <a:lnTo>
                  <a:pt x="818" y="699"/>
                </a:lnTo>
                <a:cubicBezTo>
                  <a:pt x="815" y="695"/>
                  <a:pt x="814" y="692"/>
                  <a:pt x="814" y="688"/>
                </a:cubicBezTo>
                <a:lnTo>
                  <a:pt x="814" y="688"/>
                </a:lnTo>
                <a:cubicBezTo>
                  <a:pt x="814" y="684"/>
                  <a:pt x="814" y="680"/>
                  <a:pt x="816" y="677"/>
                </a:cubicBezTo>
                <a:lnTo>
                  <a:pt x="816" y="677"/>
                </a:lnTo>
                <a:cubicBezTo>
                  <a:pt x="823" y="665"/>
                  <a:pt x="830" y="652"/>
                  <a:pt x="835" y="639"/>
                </a:cubicBezTo>
                <a:cubicBezTo>
                  <a:pt x="840" y="626"/>
                  <a:pt x="845" y="612"/>
                  <a:pt x="849" y="599"/>
                </a:cubicBezTo>
                <a:lnTo>
                  <a:pt x="849" y="599"/>
                </a:lnTo>
                <a:cubicBezTo>
                  <a:pt x="850" y="595"/>
                  <a:pt x="852" y="592"/>
                  <a:pt x="855" y="589"/>
                </a:cubicBezTo>
                <a:lnTo>
                  <a:pt x="855" y="589"/>
                </a:lnTo>
                <a:cubicBezTo>
                  <a:pt x="858" y="587"/>
                  <a:pt x="861" y="585"/>
                  <a:pt x="865" y="584"/>
                </a:cubicBezTo>
                <a:lnTo>
                  <a:pt x="950" y="570"/>
                </a:lnTo>
                <a:lnTo>
                  <a:pt x="950" y="570"/>
                </a:lnTo>
                <a:cubicBezTo>
                  <a:pt x="953" y="570"/>
                  <a:pt x="956" y="569"/>
                  <a:pt x="957" y="567"/>
                </a:cubicBezTo>
                <a:lnTo>
                  <a:pt x="957" y="567"/>
                </a:lnTo>
                <a:cubicBezTo>
                  <a:pt x="959" y="565"/>
                  <a:pt x="960" y="563"/>
                  <a:pt x="960" y="560"/>
                </a:cubicBezTo>
                <a:lnTo>
                  <a:pt x="960" y="440"/>
                </a:lnTo>
                <a:cubicBezTo>
                  <a:pt x="960" y="438"/>
                  <a:pt x="959" y="435"/>
                  <a:pt x="957" y="434"/>
                </a:cubicBezTo>
                <a:lnTo>
                  <a:pt x="957" y="434"/>
                </a:lnTo>
                <a:cubicBezTo>
                  <a:pt x="956" y="432"/>
                  <a:pt x="954" y="431"/>
                  <a:pt x="951" y="431"/>
                </a:cubicBezTo>
                <a:lnTo>
                  <a:pt x="951" y="431"/>
                </a:lnTo>
                <a:lnTo>
                  <a:pt x="865" y="416"/>
                </a:lnTo>
                <a:cubicBezTo>
                  <a:pt x="861" y="416"/>
                  <a:pt x="858" y="414"/>
                  <a:pt x="855" y="411"/>
                </a:cubicBezTo>
                <a:lnTo>
                  <a:pt x="855" y="411"/>
                </a:lnTo>
                <a:cubicBezTo>
                  <a:pt x="852" y="409"/>
                  <a:pt x="850" y="406"/>
                  <a:pt x="849" y="402"/>
                </a:cubicBezTo>
                <a:lnTo>
                  <a:pt x="849" y="402"/>
                </a:lnTo>
                <a:cubicBezTo>
                  <a:pt x="845" y="388"/>
                  <a:pt x="840" y="375"/>
                  <a:pt x="835" y="362"/>
                </a:cubicBezTo>
                <a:cubicBezTo>
                  <a:pt x="830" y="349"/>
                  <a:pt x="823" y="336"/>
                  <a:pt x="816" y="323"/>
                </a:cubicBezTo>
                <a:lnTo>
                  <a:pt x="816" y="323"/>
                </a:lnTo>
                <a:cubicBezTo>
                  <a:pt x="814" y="320"/>
                  <a:pt x="814" y="316"/>
                  <a:pt x="814" y="312"/>
                </a:cubicBezTo>
                <a:lnTo>
                  <a:pt x="814" y="312"/>
                </a:lnTo>
                <a:cubicBezTo>
                  <a:pt x="814" y="309"/>
                  <a:pt x="815" y="305"/>
                  <a:pt x="818" y="302"/>
                </a:cubicBezTo>
                <a:lnTo>
                  <a:pt x="868" y="232"/>
                </a:lnTo>
                <a:lnTo>
                  <a:pt x="868" y="232"/>
                </a:lnTo>
                <a:cubicBezTo>
                  <a:pt x="870" y="229"/>
                  <a:pt x="871" y="227"/>
                  <a:pt x="871" y="224"/>
                </a:cubicBezTo>
                <a:lnTo>
                  <a:pt x="871" y="224"/>
                </a:lnTo>
                <a:cubicBezTo>
                  <a:pt x="871" y="222"/>
                  <a:pt x="870" y="219"/>
                  <a:pt x="868" y="218"/>
                </a:cubicBezTo>
                <a:lnTo>
                  <a:pt x="868" y="218"/>
                </a:lnTo>
                <a:lnTo>
                  <a:pt x="783" y="133"/>
                </a:lnTo>
                <a:cubicBezTo>
                  <a:pt x="781" y="131"/>
                  <a:pt x="779" y="130"/>
                  <a:pt x="777" y="130"/>
                </a:cubicBezTo>
                <a:cubicBezTo>
                  <a:pt x="774" y="130"/>
                  <a:pt x="772" y="131"/>
                  <a:pt x="770" y="132"/>
                </a:cubicBezTo>
                <a:lnTo>
                  <a:pt x="770" y="132"/>
                </a:lnTo>
                <a:lnTo>
                  <a:pt x="699" y="183"/>
                </a:lnTo>
                <a:cubicBezTo>
                  <a:pt x="696" y="185"/>
                  <a:pt x="692" y="186"/>
                  <a:pt x="688" y="187"/>
                </a:cubicBezTo>
                <a:cubicBezTo>
                  <a:pt x="684" y="187"/>
                  <a:pt x="681" y="186"/>
                  <a:pt x="677" y="184"/>
                </a:cubicBezTo>
                <a:cubicBezTo>
                  <a:pt x="665" y="177"/>
                  <a:pt x="652" y="171"/>
                  <a:pt x="639" y="166"/>
                </a:cubicBezTo>
                <a:cubicBezTo>
                  <a:pt x="626" y="160"/>
                  <a:pt x="612" y="155"/>
                  <a:pt x="599" y="152"/>
                </a:cubicBezTo>
                <a:lnTo>
                  <a:pt x="599" y="152"/>
                </a:lnTo>
                <a:cubicBezTo>
                  <a:pt x="595" y="151"/>
                  <a:pt x="592" y="148"/>
                  <a:pt x="589" y="146"/>
                </a:cubicBezTo>
                <a:lnTo>
                  <a:pt x="589" y="146"/>
                </a:lnTo>
                <a:cubicBezTo>
                  <a:pt x="587" y="143"/>
                  <a:pt x="585" y="139"/>
                  <a:pt x="584" y="135"/>
                </a:cubicBezTo>
                <a:lnTo>
                  <a:pt x="570" y="51"/>
                </a:lnTo>
                <a:lnTo>
                  <a:pt x="570" y="50"/>
                </a:lnTo>
                <a:cubicBezTo>
                  <a:pt x="570" y="47"/>
                  <a:pt x="569" y="45"/>
                  <a:pt x="567" y="43"/>
                </a:cubicBezTo>
                <a:cubicBezTo>
                  <a:pt x="565" y="41"/>
                  <a:pt x="563" y="40"/>
                  <a:pt x="560" y="40"/>
                </a:cubicBezTo>
                <a:lnTo>
                  <a:pt x="440" y="40"/>
                </a:lnTo>
                <a:cubicBezTo>
                  <a:pt x="438" y="40"/>
                  <a:pt x="435" y="41"/>
                  <a:pt x="434" y="43"/>
                </a:cubicBezTo>
                <a:cubicBezTo>
                  <a:pt x="432" y="45"/>
                  <a:pt x="431" y="47"/>
                  <a:pt x="430" y="49"/>
                </a:cubicBezTo>
                <a:lnTo>
                  <a:pt x="430" y="49"/>
                </a:lnTo>
                <a:lnTo>
                  <a:pt x="416" y="135"/>
                </a:lnTo>
                <a:cubicBezTo>
                  <a:pt x="416" y="139"/>
                  <a:pt x="414" y="143"/>
                  <a:pt x="411" y="146"/>
                </a:cubicBezTo>
                <a:lnTo>
                  <a:pt x="411" y="146"/>
                </a:lnTo>
                <a:cubicBezTo>
                  <a:pt x="409" y="148"/>
                  <a:pt x="406" y="150"/>
                  <a:pt x="402" y="152"/>
                </a:cubicBezTo>
                <a:lnTo>
                  <a:pt x="402" y="152"/>
                </a:lnTo>
                <a:cubicBezTo>
                  <a:pt x="388" y="155"/>
                  <a:pt x="375" y="160"/>
                  <a:pt x="362" y="166"/>
                </a:cubicBezTo>
                <a:cubicBezTo>
                  <a:pt x="348" y="171"/>
                  <a:pt x="336" y="177"/>
                  <a:pt x="323" y="184"/>
                </a:cubicBezTo>
                <a:lnTo>
                  <a:pt x="323" y="184"/>
                </a:lnTo>
                <a:cubicBezTo>
                  <a:pt x="320" y="186"/>
                  <a:pt x="316" y="187"/>
                  <a:pt x="312" y="187"/>
                </a:cubicBezTo>
                <a:cubicBezTo>
                  <a:pt x="309" y="186"/>
                  <a:pt x="305" y="185"/>
                  <a:pt x="302" y="183"/>
                </a:cubicBezTo>
                <a:lnTo>
                  <a:pt x="302" y="183"/>
                </a:lnTo>
                <a:lnTo>
                  <a:pt x="232" y="133"/>
                </a:lnTo>
                <a:lnTo>
                  <a:pt x="232" y="133"/>
                </a:lnTo>
                <a:cubicBezTo>
                  <a:pt x="229" y="131"/>
                  <a:pt x="226" y="130"/>
                  <a:pt x="224" y="130"/>
                </a:cubicBezTo>
                <a:cubicBezTo>
                  <a:pt x="222" y="130"/>
                  <a:pt x="219" y="131"/>
                  <a:pt x="217" y="133"/>
                </a:cubicBezTo>
                <a:lnTo>
                  <a:pt x="133" y="217"/>
                </a:lnTo>
                <a:lnTo>
                  <a:pt x="133" y="217"/>
                </a:lnTo>
                <a:cubicBezTo>
                  <a:pt x="131" y="219"/>
                  <a:pt x="130" y="222"/>
                  <a:pt x="130" y="224"/>
                </a:cubicBezTo>
                <a:cubicBezTo>
                  <a:pt x="130" y="226"/>
                  <a:pt x="130" y="229"/>
                  <a:pt x="132" y="231"/>
                </a:cubicBezTo>
                <a:lnTo>
                  <a:pt x="132" y="231"/>
                </a:lnTo>
                <a:lnTo>
                  <a:pt x="183" y="302"/>
                </a:lnTo>
                <a:cubicBezTo>
                  <a:pt x="185" y="305"/>
                  <a:pt x="186" y="309"/>
                  <a:pt x="187" y="312"/>
                </a:cubicBezTo>
                <a:cubicBezTo>
                  <a:pt x="187" y="316"/>
                  <a:pt x="186" y="320"/>
                  <a:pt x="184" y="323"/>
                </a:cubicBezTo>
                <a:lnTo>
                  <a:pt x="184" y="323"/>
                </a:lnTo>
                <a:cubicBezTo>
                  <a:pt x="177" y="336"/>
                  <a:pt x="171" y="348"/>
                  <a:pt x="166" y="362"/>
                </a:cubicBezTo>
                <a:cubicBezTo>
                  <a:pt x="160" y="375"/>
                  <a:pt x="155" y="388"/>
                  <a:pt x="152" y="402"/>
                </a:cubicBezTo>
                <a:lnTo>
                  <a:pt x="152" y="402"/>
                </a:lnTo>
                <a:cubicBezTo>
                  <a:pt x="150" y="405"/>
                  <a:pt x="148" y="409"/>
                  <a:pt x="146" y="411"/>
                </a:cubicBezTo>
                <a:cubicBezTo>
                  <a:pt x="143" y="414"/>
                  <a:pt x="139" y="415"/>
                  <a:pt x="135" y="416"/>
                </a:cubicBezTo>
                <a:lnTo>
                  <a:pt x="51" y="430"/>
                </a:lnTo>
                <a:lnTo>
                  <a:pt x="50" y="430"/>
                </a:lnTo>
                <a:cubicBezTo>
                  <a:pt x="47" y="431"/>
                  <a:pt x="45" y="432"/>
                  <a:pt x="43" y="434"/>
                </a:cubicBezTo>
                <a:cubicBezTo>
                  <a:pt x="41" y="435"/>
                  <a:pt x="40" y="438"/>
                  <a:pt x="40" y="440"/>
                </a:cubicBezTo>
                <a:lnTo>
                  <a:pt x="40" y="560"/>
                </a:lnTo>
                <a:cubicBezTo>
                  <a:pt x="40" y="563"/>
                  <a:pt x="41" y="565"/>
                  <a:pt x="43" y="567"/>
                </a:cubicBezTo>
                <a:cubicBezTo>
                  <a:pt x="44" y="569"/>
                  <a:pt x="47" y="570"/>
                  <a:pt x="49" y="570"/>
                </a:cubicBezTo>
                <a:lnTo>
                  <a:pt x="49" y="570"/>
                </a:lnTo>
                <a:lnTo>
                  <a:pt x="135" y="584"/>
                </a:lnTo>
                <a:cubicBezTo>
                  <a:pt x="139" y="585"/>
                  <a:pt x="143" y="587"/>
                  <a:pt x="146" y="589"/>
                </a:cubicBezTo>
                <a:lnTo>
                  <a:pt x="146" y="589"/>
                </a:lnTo>
                <a:cubicBezTo>
                  <a:pt x="148" y="592"/>
                  <a:pt x="151" y="595"/>
                  <a:pt x="152" y="599"/>
                </a:cubicBezTo>
                <a:lnTo>
                  <a:pt x="152" y="599"/>
                </a:lnTo>
                <a:cubicBezTo>
                  <a:pt x="155" y="612"/>
                  <a:pt x="160" y="626"/>
                  <a:pt x="165" y="639"/>
                </a:cubicBezTo>
                <a:cubicBezTo>
                  <a:pt x="171" y="652"/>
                  <a:pt x="177" y="665"/>
                  <a:pt x="184" y="677"/>
                </a:cubicBezTo>
                <a:lnTo>
                  <a:pt x="184" y="677"/>
                </a:lnTo>
                <a:cubicBezTo>
                  <a:pt x="186" y="681"/>
                  <a:pt x="187" y="684"/>
                  <a:pt x="187" y="688"/>
                </a:cubicBezTo>
                <a:cubicBezTo>
                  <a:pt x="186" y="692"/>
                  <a:pt x="185" y="696"/>
                  <a:pt x="183" y="699"/>
                </a:cubicBezTo>
                <a:lnTo>
                  <a:pt x="133" y="769"/>
                </a:lnTo>
                <a:lnTo>
                  <a:pt x="133" y="769"/>
                </a:lnTo>
                <a:cubicBezTo>
                  <a:pt x="131" y="771"/>
                  <a:pt x="130" y="774"/>
                  <a:pt x="130" y="776"/>
                </a:cubicBezTo>
                <a:cubicBezTo>
                  <a:pt x="130" y="779"/>
                  <a:pt x="131" y="781"/>
                  <a:pt x="133" y="783"/>
                </a:cubicBezTo>
                <a:lnTo>
                  <a:pt x="133" y="783"/>
                </a:lnTo>
                <a:lnTo>
                  <a:pt x="217" y="868"/>
                </a:lnTo>
                <a:cubicBezTo>
                  <a:pt x="219" y="869"/>
                  <a:pt x="222" y="870"/>
                  <a:pt x="224" y="871"/>
                </a:cubicBezTo>
                <a:cubicBezTo>
                  <a:pt x="226" y="871"/>
                  <a:pt x="229" y="870"/>
                  <a:pt x="231" y="868"/>
                </a:cubicBezTo>
                <a:lnTo>
                  <a:pt x="231" y="868"/>
                </a:lnTo>
                <a:lnTo>
                  <a:pt x="302" y="818"/>
                </a:lnTo>
                <a:lnTo>
                  <a:pt x="302" y="818"/>
                </a:lnTo>
                <a:cubicBezTo>
                  <a:pt x="304" y="816"/>
                  <a:pt x="305" y="815"/>
                  <a:pt x="307" y="815"/>
                </a:cubicBezTo>
                <a:cubicBezTo>
                  <a:pt x="309" y="814"/>
                  <a:pt x="311" y="814"/>
                  <a:pt x="314" y="814"/>
                </a:cubicBezTo>
                <a:close/>
                <a:moveTo>
                  <a:pt x="500" y="328"/>
                </a:moveTo>
                <a:cubicBezTo>
                  <a:pt x="453" y="328"/>
                  <a:pt x="410" y="348"/>
                  <a:pt x="379" y="379"/>
                </a:cubicBezTo>
                <a:cubicBezTo>
                  <a:pt x="348" y="410"/>
                  <a:pt x="328" y="453"/>
                  <a:pt x="328" y="500"/>
                </a:cubicBezTo>
                <a:cubicBezTo>
                  <a:pt x="328" y="548"/>
                  <a:pt x="348" y="591"/>
                  <a:pt x="379" y="622"/>
                </a:cubicBezTo>
                <a:cubicBezTo>
                  <a:pt x="410" y="653"/>
                  <a:pt x="453" y="672"/>
                  <a:pt x="500" y="672"/>
                </a:cubicBezTo>
                <a:cubicBezTo>
                  <a:pt x="548" y="672"/>
                  <a:pt x="591" y="653"/>
                  <a:pt x="622" y="622"/>
                </a:cubicBezTo>
                <a:cubicBezTo>
                  <a:pt x="653" y="591"/>
                  <a:pt x="672" y="548"/>
                  <a:pt x="672" y="500"/>
                </a:cubicBezTo>
                <a:lnTo>
                  <a:pt x="672" y="500"/>
                </a:lnTo>
                <a:cubicBezTo>
                  <a:pt x="672" y="453"/>
                  <a:pt x="653" y="410"/>
                  <a:pt x="622" y="379"/>
                </a:cubicBezTo>
                <a:cubicBezTo>
                  <a:pt x="591" y="348"/>
                  <a:pt x="548" y="328"/>
                  <a:pt x="500" y="328"/>
                </a:cubicBezTo>
                <a:close/>
                <a:moveTo>
                  <a:pt x="500" y="715"/>
                </a:moveTo>
                <a:cubicBezTo>
                  <a:pt x="441" y="715"/>
                  <a:pt x="387" y="691"/>
                  <a:pt x="349" y="652"/>
                </a:cubicBezTo>
                <a:cubicBezTo>
                  <a:pt x="310" y="613"/>
                  <a:pt x="286" y="559"/>
                  <a:pt x="286" y="500"/>
                </a:cubicBezTo>
                <a:cubicBezTo>
                  <a:pt x="286" y="441"/>
                  <a:pt x="310" y="387"/>
                  <a:pt x="349" y="349"/>
                </a:cubicBezTo>
                <a:cubicBezTo>
                  <a:pt x="387" y="310"/>
                  <a:pt x="441" y="286"/>
                  <a:pt x="500" y="286"/>
                </a:cubicBezTo>
                <a:cubicBezTo>
                  <a:pt x="559" y="286"/>
                  <a:pt x="613" y="310"/>
                  <a:pt x="652" y="349"/>
                </a:cubicBezTo>
                <a:cubicBezTo>
                  <a:pt x="691" y="387"/>
                  <a:pt x="715" y="441"/>
                  <a:pt x="715" y="500"/>
                </a:cubicBezTo>
                <a:cubicBezTo>
                  <a:pt x="715" y="559"/>
                  <a:pt x="691" y="613"/>
                  <a:pt x="652" y="652"/>
                </a:cubicBezTo>
                <a:cubicBezTo>
                  <a:pt x="613" y="691"/>
                  <a:pt x="559" y="715"/>
                  <a:pt x="500" y="715"/>
                </a:cubicBezTo>
                <a:close/>
                <a:moveTo>
                  <a:pt x="560" y="1000"/>
                </a:moveTo>
                <a:lnTo>
                  <a:pt x="440" y="1000"/>
                </a:lnTo>
                <a:cubicBezTo>
                  <a:pt x="427" y="1000"/>
                  <a:pt x="415" y="996"/>
                  <a:pt x="407" y="988"/>
                </a:cubicBezTo>
                <a:cubicBezTo>
                  <a:pt x="398" y="979"/>
                  <a:pt x="392" y="968"/>
                  <a:pt x="390" y="955"/>
                </a:cubicBezTo>
                <a:lnTo>
                  <a:pt x="378" y="884"/>
                </a:lnTo>
                <a:cubicBezTo>
                  <a:pt x="368" y="881"/>
                  <a:pt x="357" y="877"/>
                  <a:pt x="346" y="872"/>
                </a:cubicBezTo>
                <a:lnTo>
                  <a:pt x="346" y="872"/>
                </a:lnTo>
                <a:cubicBezTo>
                  <a:pt x="336" y="868"/>
                  <a:pt x="325" y="863"/>
                  <a:pt x="315" y="858"/>
                </a:cubicBezTo>
                <a:lnTo>
                  <a:pt x="255" y="900"/>
                </a:lnTo>
                <a:cubicBezTo>
                  <a:pt x="251" y="904"/>
                  <a:pt x="246" y="907"/>
                  <a:pt x="241" y="908"/>
                </a:cubicBezTo>
                <a:lnTo>
                  <a:pt x="241" y="908"/>
                </a:lnTo>
                <a:cubicBezTo>
                  <a:pt x="236" y="910"/>
                  <a:pt x="230" y="911"/>
                  <a:pt x="224" y="911"/>
                </a:cubicBezTo>
                <a:cubicBezTo>
                  <a:pt x="218" y="911"/>
                  <a:pt x="211" y="910"/>
                  <a:pt x="205" y="907"/>
                </a:cubicBezTo>
                <a:lnTo>
                  <a:pt x="205" y="907"/>
                </a:lnTo>
                <a:cubicBezTo>
                  <a:pt x="199" y="905"/>
                  <a:pt x="194" y="901"/>
                  <a:pt x="189" y="896"/>
                </a:cubicBezTo>
                <a:lnTo>
                  <a:pt x="189" y="896"/>
                </a:lnTo>
                <a:lnTo>
                  <a:pt x="104" y="812"/>
                </a:lnTo>
                <a:cubicBezTo>
                  <a:pt x="95" y="802"/>
                  <a:pt x="90" y="791"/>
                  <a:pt x="89" y="778"/>
                </a:cubicBezTo>
                <a:cubicBezTo>
                  <a:pt x="89" y="767"/>
                  <a:pt x="93" y="754"/>
                  <a:pt x="101" y="744"/>
                </a:cubicBezTo>
                <a:lnTo>
                  <a:pt x="143" y="685"/>
                </a:lnTo>
                <a:cubicBezTo>
                  <a:pt x="137" y="675"/>
                  <a:pt x="132" y="665"/>
                  <a:pt x="128" y="654"/>
                </a:cubicBezTo>
                <a:cubicBezTo>
                  <a:pt x="124" y="644"/>
                  <a:pt x="120" y="633"/>
                  <a:pt x="116" y="622"/>
                </a:cubicBezTo>
                <a:lnTo>
                  <a:pt x="44" y="610"/>
                </a:lnTo>
                <a:cubicBezTo>
                  <a:pt x="32" y="609"/>
                  <a:pt x="21" y="603"/>
                  <a:pt x="13" y="594"/>
                </a:cubicBezTo>
                <a:cubicBezTo>
                  <a:pt x="5" y="585"/>
                  <a:pt x="0" y="573"/>
                  <a:pt x="0" y="560"/>
                </a:cubicBezTo>
                <a:lnTo>
                  <a:pt x="0" y="440"/>
                </a:lnTo>
                <a:cubicBezTo>
                  <a:pt x="0" y="427"/>
                  <a:pt x="5" y="415"/>
                  <a:pt x="13" y="407"/>
                </a:cubicBezTo>
                <a:lnTo>
                  <a:pt x="13" y="407"/>
                </a:lnTo>
                <a:cubicBezTo>
                  <a:pt x="21" y="398"/>
                  <a:pt x="32" y="392"/>
                  <a:pt x="45" y="390"/>
                </a:cubicBezTo>
                <a:lnTo>
                  <a:pt x="116" y="378"/>
                </a:lnTo>
                <a:cubicBezTo>
                  <a:pt x="120" y="367"/>
                  <a:pt x="124" y="357"/>
                  <a:pt x="128" y="346"/>
                </a:cubicBezTo>
                <a:lnTo>
                  <a:pt x="128" y="346"/>
                </a:lnTo>
                <a:cubicBezTo>
                  <a:pt x="133" y="336"/>
                  <a:pt x="137" y="325"/>
                  <a:pt x="143" y="315"/>
                </a:cubicBezTo>
                <a:lnTo>
                  <a:pt x="100" y="255"/>
                </a:lnTo>
                <a:cubicBezTo>
                  <a:pt x="92" y="246"/>
                  <a:pt x="89" y="234"/>
                  <a:pt x="89" y="222"/>
                </a:cubicBezTo>
                <a:cubicBezTo>
                  <a:pt x="90" y="210"/>
                  <a:pt x="95" y="198"/>
                  <a:pt x="104" y="189"/>
                </a:cubicBezTo>
                <a:lnTo>
                  <a:pt x="189" y="104"/>
                </a:lnTo>
                <a:lnTo>
                  <a:pt x="189" y="104"/>
                </a:lnTo>
                <a:cubicBezTo>
                  <a:pt x="198" y="95"/>
                  <a:pt x="210" y="90"/>
                  <a:pt x="222" y="90"/>
                </a:cubicBezTo>
                <a:cubicBezTo>
                  <a:pt x="234" y="89"/>
                  <a:pt x="246" y="93"/>
                  <a:pt x="256" y="101"/>
                </a:cubicBezTo>
                <a:lnTo>
                  <a:pt x="315" y="143"/>
                </a:lnTo>
                <a:cubicBezTo>
                  <a:pt x="325" y="137"/>
                  <a:pt x="335" y="133"/>
                  <a:pt x="346" y="128"/>
                </a:cubicBezTo>
                <a:cubicBezTo>
                  <a:pt x="357" y="124"/>
                  <a:pt x="367" y="120"/>
                  <a:pt x="378" y="116"/>
                </a:cubicBezTo>
                <a:lnTo>
                  <a:pt x="390" y="44"/>
                </a:lnTo>
                <a:cubicBezTo>
                  <a:pt x="392" y="32"/>
                  <a:pt x="398" y="21"/>
                  <a:pt x="407" y="13"/>
                </a:cubicBezTo>
                <a:cubicBezTo>
                  <a:pt x="416" y="5"/>
                  <a:pt x="427" y="0"/>
                  <a:pt x="440" y="0"/>
                </a:cubicBezTo>
                <a:lnTo>
                  <a:pt x="560" y="0"/>
                </a:lnTo>
                <a:cubicBezTo>
                  <a:pt x="573" y="0"/>
                  <a:pt x="585" y="5"/>
                  <a:pt x="594" y="13"/>
                </a:cubicBezTo>
                <a:lnTo>
                  <a:pt x="594" y="13"/>
                </a:lnTo>
                <a:cubicBezTo>
                  <a:pt x="603" y="21"/>
                  <a:pt x="609" y="32"/>
                  <a:pt x="610" y="45"/>
                </a:cubicBezTo>
                <a:lnTo>
                  <a:pt x="622" y="116"/>
                </a:lnTo>
                <a:cubicBezTo>
                  <a:pt x="633" y="120"/>
                  <a:pt x="644" y="124"/>
                  <a:pt x="655" y="128"/>
                </a:cubicBezTo>
                <a:cubicBezTo>
                  <a:pt x="665" y="133"/>
                  <a:pt x="675" y="137"/>
                  <a:pt x="685" y="143"/>
                </a:cubicBezTo>
                <a:lnTo>
                  <a:pt x="745" y="100"/>
                </a:lnTo>
                <a:cubicBezTo>
                  <a:pt x="749" y="97"/>
                  <a:pt x="754" y="94"/>
                  <a:pt x="759" y="92"/>
                </a:cubicBezTo>
                <a:lnTo>
                  <a:pt x="759" y="92"/>
                </a:lnTo>
                <a:cubicBezTo>
                  <a:pt x="765" y="90"/>
                  <a:pt x="770" y="89"/>
                  <a:pt x="776" y="89"/>
                </a:cubicBezTo>
                <a:cubicBezTo>
                  <a:pt x="783" y="89"/>
                  <a:pt x="789" y="91"/>
                  <a:pt x="795" y="93"/>
                </a:cubicBezTo>
                <a:cubicBezTo>
                  <a:pt x="801" y="96"/>
                  <a:pt x="807" y="99"/>
                  <a:pt x="811" y="104"/>
                </a:cubicBezTo>
                <a:lnTo>
                  <a:pt x="896" y="189"/>
                </a:lnTo>
                <a:lnTo>
                  <a:pt x="896" y="189"/>
                </a:lnTo>
                <a:cubicBezTo>
                  <a:pt x="906" y="198"/>
                  <a:pt x="911" y="210"/>
                  <a:pt x="911" y="222"/>
                </a:cubicBezTo>
                <a:cubicBezTo>
                  <a:pt x="912" y="234"/>
                  <a:pt x="908" y="246"/>
                  <a:pt x="900" y="256"/>
                </a:cubicBezTo>
                <a:lnTo>
                  <a:pt x="858" y="315"/>
                </a:lnTo>
                <a:cubicBezTo>
                  <a:pt x="863" y="325"/>
                  <a:pt x="868" y="336"/>
                  <a:pt x="872" y="346"/>
                </a:cubicBezTo>
                <a:lnTo>
                  <a:pt x="872" y="346"/>
                </a:lnTo>
                <a:cubicBezTo>
                  <a:pt x="877" y="357"/>
                  <a:pt x="881" y="367"/>
                  <a:pt x="884" y="378"/>
                </a:cubicBezTo>
                <a:lnTo>
                  <a:pt x="957" y="390"/>
                </a:lnTo>
                <a:cubicBezTo>
                  <a:pt x="969" y="392"/>
                  <a:pt x="980" y="398"/>
                  <a:pt x="988" y="407"/>
                </a:cubicBezTo>
                <a:cubicBezTo>
                  <a:pt x="996" y="416"/>
                  <a:pt x="1000" y="427"/>
                  <a:pt x="1000" y="440"/>
                </a:cubicBezTo>
                <a:lnTo>
                  <a:pt x="1000" y="560"/>
                </a:lnTo>
                <a:cubicBezTo>
                  <a:pt x="1000" y="573"/>
                  <a:pt x="996" y="585"/>
                  <a:pt x="988" y="594"/>
                </a:cubicBezTo>
                <a:cubicBezTo>
                  <a:pt x="979" y="603"/>
                  <a:pt x="968" y="609"/>
                  <a:pt x="955" y="610"/>
                </a:cubicBezTo>
                <a:lnTo>
                  <a:pt x="884" y="622"/>
                </a:lnTo>
                <a:cubicBezTo>
                  <a:pt x="881" y="633"/>
                  <a:pt x="877" y="644"/>
                  <a:pt x="872" y="654"/>
                </a:cubicBezTo>
                <a:lnTo>
                  <a:pt x="872" y="654"/>
                </a:lnTo>
                <a:cubicBezTo>
                  <a:pt x="868" y="665"/>
                  <a:pt x="863" y="675"/>
                  <a:pt x="858" y="685"/>
                </a:cubicBezTo>
                <a:lnTo>
                  <a:pt x="900" y="745"/>
                </a:lnTo>
                <a:cubicBezTo>
                  <a:pt x="908" y="755"/>
                  <a:pt x="912" y="767"/>
                  <a:pt x="911" y="779"/>
                </a:cubicBezTo>
                <a:cubicBezTo>
                  <a:pt x="910" y="791"/>
                  <a:pt x="905" y="802"/>
                  <a:pt x="896" y="812"/>
                </a:cubicBezTo>
                <a:lnTo>
                  <a:pt x="811" y="896"/>
                </a:lnTo>
                <a:cubicBezTo>
                  <a:pt x="803" y="905"/>
                  <a:pt x="791" y="910"/>
                  <a:pt x="779" y="911"/>
                </a:cubicBezTo>
                <a:cubicBezTo>
                  <a:pt x="766" y="911"/>
                  <a:pt x="754" y="908"/>
                  <a:pt x="744" y="900"/>
                </a:cubicBezTo>
                <a:lnTo>
                  <a:pt x="685" y="858"/>
                </a:lnTo>
                <a:cubicBezTo>
                  <a:pt x="675" y="863"/>
                  <a:pt x="665" y="868"/>
                  <a:pt x="654" y="872"/>
                </a:cubicBezTo>
                <a:cubicBezTo>
                  <a:pt x="644" y="877"/>
                  <a:pt x="633" y="881"/>
                  <a:pt x="622" y="884"/>
                </a:cubicBezTo>
                <a:lnTo>
                  <a:pt x="610" y="957"/>
                </a:lnTo>
                <a:cubicBezTo>
                  <a:pt x="609" y="969"/>
                  <a:pt x="603" y="980"/>
                  <a:pt x="594" y="988"/>
                </a:cubicBezTo>
                <a:cubicBezTo>
                  <a:pt x="585" y="996"/>
                  <a:pt x="573" y="1000"/>
                  <a:pt x="560" y="1000"/>
                </a:cubicBezTo>
                <a:close/>
                <a:moveTo>
                  <a:pt x="100" y="255"/>
                </a:moveTo>
                <a:lnTo>
                  <a:pt x="100" y="255"/>
                </a:lnTo>
              </a:path>
            </a:pathLst>
          </a:custGeom>
          <a:solidFill>
            <a:srgbClr val="2A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11BC6BA-CCA9-4BA6-A689-E1F0212BFB99}"/>
              </a:ext>
            </a:extLst>
          </p:cNvPr>
          <p:cNvSpPr/>
          <p:nvPr/>
        </p:nvSpPr>
        <p:spPr>
          <a:xfrm>
            <a:off x="501884" y="1519513"/>
            <a:ext cx="3547845" cy="2797246"/>
          </a:xfrm>
          <a:prstGeom prst="roundRect">
            <a:avLst>
              <a:gd name="adj" fmla="val 854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Государственная поддержка российских организаций на компенсацию части затрат в целях создания новой конкурентоспособной промышленной продукции, связанных с проведением НИОКР или омологацией для внешних рынков в рамках реализации </a:t>
            </a:r>
            <a:r>
              <a:rPr lang="ru-RU" sz="14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национального проекта «Международная кооперация и экспорт»</a:t>
            </a:r>
            <a:endParaRPr lang="ru-RU" sz="14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99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Стрелка: пятиугольник 64">
            <a:extLst>
              <a:ext uri="{FF2B5EF4-FFF2-40B4-BE49-F238E27FC236}">
                <a16:creationId xmlns:a16="http://schemas.microsoft.com/office/drawing/2014/main" id="{1848069D-9B2A-4EC9-8529-0E49DC2E7BF7}"/>
              </a:ext>
            </a:extLst>
          </p:cNvPr>
          <p:cNvSpPr/>
          <p:nvPr/>
        </p:nvSpPr>
        <p:spPr>
          <a:xfrm>
            <a:off x="2638669" y="4921336"/>
            <a:ext cx="9433186" cy="1088988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9" name="Стрелка: пятиугольник 38">
            <a:extLst>
              <a:ext uri="{FF2B5EF4-FFF2-40B4-BE49-F238E27FC236}">
                <a16:creationId xmlns:a16="http://schemas.microsoft.com/office/drawing/2014/main" id="{4F8BA73D-C244-4E2E-BE87-7E3E4D585622}"/>
              </a:ext>
            </a:extLst>
          </p:cNvPr>
          <p:cNvSpPr/>
          <p:nvPr/>
        </p:nvSpPr>
        <p:spPr>
          <a:xfrm>
            <a:off x="-9633" y="4926000"/>
            <a:ext cx="3227592" cy="1088988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Стрелка: пятиугольник 39">
            <a:extLst>
              <a:ext uri="{FF2B5EF4-FFF2-40B4-BE49-F238E27FC236}">
                <a16:creationId xmlns:a16="http://schemas.microsoft.com/office/drawing/2014/main" id="{04A27580-7C31-4EC9-9823-BFE99A75AEBF}"/>
              </a:ext>
            </a:extLst>
          </p:cNvPr>
          <p:cNvSpPr/>
          <p:nvPr/>
        </p:nvSpPr>
        <p:spPr>
          <a:xfrm>
            <a:off x="7741605" y="3141285"/>
            <a:ext cx="4436203" cy="1088988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1" name="Стрелка: пятиугольник 40">
            <a:extLst>
              <a:ext uri="{FF2B5EF4-FFF2-40B4-BE49-F238E27FC236}">
                <a16:creationId xmlns:a16="http://schemas.microsoft.com/office/drawing/2014/main" id="{35DE68D3-5D8F-4106-8787-D040FC0F9300}"/>
              </a:ext>
            </a:extLst>
          </p:cNvPr>
          <p:cNvSpPr/>
          <p:nvPr/>
        </p:nvSpPr>
        <p:spPr>
          <a:xfrm>
            <a:off x="2257392" y="3133540"/>
            <a:ext cx="6142612" cy="1100866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8" name="Стрелка: пятиугольник 37">
            <a:extLst>
              <a:ext uri="{FF2B5EF4-FFF2-40B4-BE49-F238E27FC236}">
                <a16:creationId xmlns:a16="http://schemas.microsoft.com/office/drawing/2014/main" id="{7CBDCEDC-E0BE-4E30-B18B-9C9F817F006D}"/>
              </a:ext>
            </a:extLst>
          </p:cNvPr>
          <p:cNvSpPr/>
          <p:nvPr/>
        </p:nvSpPr>
        <p:spPr>
          <a:xfrm>
            <a:off x="7741604" y="1335503"/>
            <a:ext cx="4436203" cy="1088988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Стрелка: пятиугольник 36">
            <a:extLst>
              <a:ext uri="{FF2B5EF4-FFF2-40B4-BE49-F238E27FC236}">
                <a16:creationId xmlns:a16="http://schemas.microsoft.com/office/drawing/2014/main" id="{FEC3F899-3506-411F-9B31-FA1A503EF632}"/>
              </a:ext>
            </a:extLst>
          </p:cNvPr>
          <p:cNvSpPr/>
          <p:nvPr/>
        </p:nvSpPr>
        <p:spPr>
          <a:xfrm>
            <a:off x="4206932" y="1341083"/>
            <a:ext cx="4150050" cy="1088988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5" name="Стрелка: пятиугольник 34">
            <a:extLst>
              <a:ext uri="{FF2B5EF4-FFF2-40B4-BE49-F238E27FC236}">
                <a16:creationId xmlns:a16="http://schemas.microsoft.com/office/drawing/2014/main" id="{BB643B04-E5EE-46BF-BDFD-E9060F726F8B}"/>
              </a:ext>
            </a:extLst>
          </p:cNvPr>
          <p:cNvSpPr/>
          <p:nvPr/>
        </p:nvSpPr>
        <p:spPr>
          <a:xfrm>
            <a:off x="192709" y="1341083"/>
            <a:ext cx="4592459" cy="1088988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AFEBEF81-7AD6-412C-98D2-FF51B6C7F65F}"/>
              </a:ext>
            </a:extLst>
          </p:cNvPr>
          <p:cNvSpPr/>
          <p:nvPr/>
        </p:nvSpPr>
        <p:spPr>
          <a:xfrm>
            <a:off x="0" y="1341083"/>
            <a:ext cx="2170065" cy="1088988"/>
          </a:xfrm>
          <a:prstGeom prst="homePlate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388" y="565524"/>
            <a:ext cx="10972800" cy="420688"/>
          </a:xfrm>
          <a:solidFill>
            <a:schemeClr val="bg2">
              <a:lumMod val="75000"/>
              <a:lumOff val="25000"/>
            </a:schemeClr>
          </a:solidFill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FUTURA MEDIUM" panose="020B0602020204020303" pitchFamily="34" charset="-79"/>
              </a:rPr>
              <a:t>ЭТАПЫ ПОЛУЧЕНИЯ ПОДДЕРЖКИ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22014" y="3286028"/>
            <a:ext cx="2923856" cy="8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Предоставление заявления на субсидию </a:t>
            </a: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текущего года с приложением копий документов, подтверждающих понесенные затраты на проект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56397" y="1684495"/>
            <a:ext cx="231388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Подача</a:t>
            </a:r>
            <a:r>
              <a:rPr lang="ru-RU" sz="1200" dirty="0">
                <a:latin typeface="Circe" panose="020B0502020203020203" pitchFamily="34" charset="-52"/>
              </a:rPr>
              <a:t> </a:t>
            </a: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заявки на участие в конкурс в ГИСП</a:t>
            </a:r>
            <a:endParaRPr lang="ru-RU" sz="1050" dirty="0">
              <a:solidFill>
                <a:srgbClr val="FF0000"/>
              </a:solidFill>
              <a:latin typeface="Circe" panose="020B0502020203020203" pitchFamily="34" charset="-52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0824306-6DF3-42F9-A0E4-07D768D2750E}"/>
              </a:ext>
            </a:extLst>
          </p:cNvPr>
          <p:cNvSpPr/>
          <p:nvPr/>
        </p:nvSpPr>
        <p:spPr>
          <a:xfrm>
            <a:off x="5281255" y="1687316"/>
            <a:ext cx="283031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Рассмотрение 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оценка </a:t>
            </a: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заявок, определение победителей конкурса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3B81DF2-0D5E-455C-BAE3-42AD903DDC81}"/>
              </a:ext>
            </a:extLst>
          </p:cNvPr>
          <p:cNvSpPr/>
          <p:nvPr/>
        </p:nvSpPr>
        <p:spPr>
          <a:xfrm>
            <a:off x="8960455" y="1608822"/>
            <a:ext cx="2773680" cy="52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Заключение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соглашения</a:t>
            </a: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 о предоставлении субсидии на 3-х летний период (2024, 2025, 2026) 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F5D5C9C-928D-4BDE-B73B-44D12045BEDB}"/>
              </a:ext>
            </a:extLst>
          </p:cNvPr>
          <p:cNvSpPr/>
          <p:nvPr/>
        </p:nvSpPr>
        <p:spPr>
          <a:xfrm>
            <a:off x="9062480" y="3391302"/>
            <a:ext cx="2395582" cy="52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Проверка </a:t>
            </a: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расчета размера субсидии и выполнения плана мероприятий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55592EC-F79B-4D11-8166-BC57C2A08C45}"/>
              </a:ext>
            </a:extLst>
          </p:cNvPr>
          <p:cNvSpPr/>
          <p:nvPr/>
        </p:nvSpPr>
        <p:spPr>
          <a:xfrm>
            <a:off x="634117" y="5192866"/>
            <a:ext cx="1817112" cy="526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Перечисление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 суммы </a:t>
            </a: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субсидии текущего года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BD9F189-A8B6-42F6-A461-2ED1DF7CE24C}"/>
              </a:ext>
            </a:extLst>
          </p:cNvPr>
          <p:cNvSpPr/>
          <p:nvPr/>
        </p:nvSpPr>
        <p:spPr>
          <a:xfrm>
            <a:off x="8400004" y="5165933"/>
            <a:ext cx="3393409" cy="526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Предоставление таможенных документов в целях подтверждения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 экспорта </a:t>
            </a: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продукции в отношении которой выполнялся НИОКР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D7653B98-C697-466F-A423-7150EDE2F813}"/>
              </a:ext>
            </a:extLst>
          </p:cNvPr>
          <p:cNvSpPr/>
          <p:nvPr/>
        </p:nvSpPr>
        <p:spPr>
          <a:xfrm>
            <a:off x="2200777" y="1581718"/>
            <a:ext cx="349960" cy="6195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4000" dirty="0">
                <a:solidFill>
                  <a:srgbClr val="404040"/>
                </a:solidFill>
                <a:latin typeface="Circe Extra Bold" panose="020B0802020203020203" pitchFamily="34" charset="-52"/>
              </a:rPr>
              <a:t>1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87312B0-FC85-492D-A1F1-CB4E61BACF71}"/>
              </a:ext>
            </a:extLst>
          </p:cNvPr>
          <p:cNvSpPr/>
          <p:nvPr/>
        </p:nvSpPr>
        <p:spPr>
          <a:xfrm>
            <a:off x="4852457" y="1566418"/>
            <a:ext cx="493087" cy="7336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4000" dirty="0">
                <a:solidFill>
                  <a:srgbClr val="404040"/>
                </a:solidFill>
                <a:latin typeface="Circe Extra Bold" panose="020B0802020203020203" pitchFamily="34" charset="-52"/>
              </a:rPr>
              <a:t>2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CE2A283E-14ED-4F0E-AC86-63E5B9BF0FC1}"/>
              </a:ext>
            </a:extLst>
          </p:cNvPr>
          <p:cNvSpPr/>
          <p:nvPr/>
        </p:nvSpPr>
        <p:spPr>
          <a:xfrm>
            <a:off x="8501475" y="1550043"/>
            <a:ext cx="759285" cy="7336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4000" dirty="0">
                <a:solidFill>
                  <a:srgbClr val="404040"/>
                </a:solidFill>
                <a:latin typeface="Circe Extra Bold" panose="020B0802020203020203" pitchFamily="34" charset="-52"/>
              </a:rPr>
              <a:t>3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3EC4D28-DA8A-4030-905B-F2CFD59660A0}"/>
              </a:ext>
            </a:extLst>
          </p:cNvPr>
          <p:cNvSpPr/>
          <p:nvPr/>
        </p:nvSpPr>
        <p:spPr>
          <a:xfrm>
            <a:off x="4827626" y="3355352"/>
            <a:ext cx="461807" cy="5233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4000" dirty="0">
                <a:solidFill>
                  <a:srgbClr val="404040"/>
                </a:solidFill>
                <a:latin typeface="Circe Extra Bold" panose="020B0802020203020203" pitchFamily="34" charset="-52"/>
              </a:rPr>
              <a:t>5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D7E77EF0-9F8F-4D90-9DC8-4FD336A8444A}"/>
              </a:ext>
            </a:extLst>
          </p:cNvPr>
          <p:cNvSpPr/>
          <p:nvPr/>
        </p:nvSpPr>
        <p:spPr>
          <a:xfrm>
            <a:off x="8580813" y="3339595"/>
            <a:ext cx="759285" cy="7336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4000" dirty="0">
                <a:solidFill>
                  <a:srgbClr val="404040"/>
                </a:solidFill>
                <a:latin typeface="Circe Extra Bold" panose="020B0802020203020203" pitchFamily="34" charset="-52"/>
              </a:rPr>
              <a:t>6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E81C1C8-03AB-4951-80D1-740C02198DB0}"/>
              </a:ext>
            </a:extLst>
          </p:cNvPr>
          <p:cNvSpPr/>
          <p:nvPr/>
        </p:nvSpPr>
        <p:spPr>
          <a:xfrm>
            <a:off x="183142" y="5100382"/>
            <a:ext cx="527069" cy="5938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4000" dirty="0">
                <a:solidFill>
                  <a:srgbClr val="404040"/>
                </a:solidFill>
                <a:latin typeface="Circe Extra Bold" panose="020B0802020203020203" pitchFamily="34" charset="-52"/>
              </a:rPr>
              <a:t>7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8F10773-DCA3-49F5-8B7B-704B65E87A23}"/>
              </a:ext>
            </a:extLst>
          </p:cNvPr>
          <p:cNvSpPr/>
          <p:nvPr/>
        </p:nvSpPr>
        <p:spPr>
          <a:xfrm>
            <a:off x="7840893" y="5139945"/>
            <a:ext cx="772651" cy="65323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4000" dirty="0">
                <a:solidFill>
                  <a:srgbClr val="404040"/>
                </a:solidFill>
                <a:latin typeface="Circe Extra Bold" panose="020B0802020203020203" pitchFamily="34" charset="-52"/>
              </a:rPr>
              <a:t>8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61BEBE1-F92A-4852-A910-4E18B3EEFE3B}"/>
              </a:ext>
            </a:extLst>
          </p:cNvPr>
          <p:cNvGrpSpPr/>
          <p:nvPr/>
        </p:nvGrpSpPr>
        <p:grpSpPr>
          <a:xfrm>
            <a:off x="3479611" y="4756296"/>
            <a:ext cx="1530933" cy="1536775"/>
            <a:chOff x="-2019281" y="4376609"/>
            <a:chExt cx="1530933" cy="1536775"/>
          </a:xfrm>
        </p:grpSpPr>
        <p:sp>
          <p:nvSpPr>
            <p:cNvPr id="6" name="Дуга 5">
              <a:extLst>
                <a:ext uri="{FF2B5EF4-FFF2-40B4-BE49-F238E27FC236}">
                  <a16:creationId xmlns:a16="http://schemas.microsoft.com/office/drawing/2014/main" id="{E9E251C6-5C23-411F-9BF0-66339911F09C}"/>
                </a:ext>
              </a:extLst>
            </p:cNvPr>
            <p:cNvSpPr/>
            <p:nvPr/>
          </p:nvSpPr>
          <p:spPr>
            <a:xfrm>
              <a:off x="-2019281" y="4376609"/>
              <a:ext cx="1530933" cy="1530933"/>
            </a:xfrm>
            <a:prstGeom prst="arc">
              <a:avLst>
                <a:gd name="adj1" fmla="val 16108639"/>
                <a:gd name="adj2" fmla="val 15873635"/>
              </a:avLst>
            </a:prstGeom>
            <a:solidFill>
              <a:schemeClr val="bg1"/>
            </a:solidFill>
            <a:ln w="190500">
              <a:solidFill>
                <a:srgbClr val="0F70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04040"/>
                </a:solidFill>
              </a:endParaRPr>
            </a:p>
          </p:txBody>
        </p:sp>
        <p:sp>
          <p:nvSpPr>
            <p:cNvPr id="51" name="Дуга 50">
              <a:extLst>
                <a:ext uri="{FF2B5EF4-FFF2-40B4-BE49-F238E27FC236}">
                  <a16:creationId xmlns:a16="http://schemas.microsoft.com/office/drawing/2014/main" id="{34B71479-0B9C-4C52-BD20-6837CA48FCBB}"/>
                </a:ext>
              </a:extLst>
            </p:cNvPr>
            <p:cNvSpPr/>
            <p:nvPr/>
          </p:nvSpPr>
          <p:spPr>
            <a:xfrm>
              <a:off x="-2019281" y="4382451"/>
              <a:ext cx="1530933" cy="1530933"/>
            </a:xfrm>
            <a:prstGeom prst="arc">
              <a:avLst>
                <a:gd name="adj1" fmla="val 16107621"/>
                <a:gd name="adj2" fmla="val 19477849"/>
              </a:avLst>
            </a:prstGeom>
            <a:solidFill>
              <a:schemeClr val="bg1"/>
            </a:solidFill>
            <a:ln w="190500">
              <a:solidFill>
                <a:srgbClr val="71BB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04040"/>
                </a:solidFill>
              </a:endParaRP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0C2E171E-24A0-4A0A-B947-295D4E9BB39B}"/>
                </a:ext>
              </a:extLst>
            </p:cNvPr>
            <p:cNvSpPr/>
            <p:nvPr/>
          </p:nvSpPr>
          <p:spPr>
            <a:xfrm>
              <a:off x="-1789031" y="4558280"/>
              <a:ext cx="1070431" cy="403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dirty="0">
                  <a:solidFill>
                    <a:srgbClr val="404040"/>
                  </a:solidFill>
                  <a:latin typeface="Circe" panose="020B0502020203020203" pitchFamily="34" charset="-52"/>
                </a:rPr>
                <a:t>ЭКСПОРТ 2025-2028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58C0970A-57F0-4E84-A25B-9DC5C1C74F2B}"/>
                </a:ext>
              </a:extLst>
            </p:cNvPr>
            <p:cNvSpPr/>
            <p:nvPr/>
          </p:nvSpPr>
          <p:spPr>
            <a:xfrm>
              <a:off x="-1789035" y="5325220"/>
              <a:ext cx="1070431" cy="34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ru-RU" sz="1200" dirty="0">
                  <a:solidFill>
                    <a:srgbClr val="404040"/>
                  </a:solidFill>
                  <a:latin typeface="Circe" panose="020B0502020203020203" pitchFamily="34" charset="-52"/>
                </a:rPr>
                <a:t>от суммы субсидии</a:t>
              </a: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766CD95F-D21C-4DBC-A97D-FCE5B5340324}"/>
                </a:ext>
              </a:extLst>
            </p:cNvPr>
            <p:cNvSpPr/>
            <p:nvPr/>
          </p:nvSpPr>
          <p:spPr>
            <a:xfrm>
              <a:off x="-1939068" y="4867900"/>
              <a:ext cx="1370499" cy="53229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404040"/>
                  </a:solidFill>
                  <a:latin typeface="Circe" panose="020B0502020203020203" pitchFamily="34" charset="-52"/>
                </a:rPr>
                <a:t>x 4 </a:t>
              </a:r>
              <a:endParaRPr lang="ru-RU" sz="2800" b="1" dirty="0">
                <a:solidFill>
                  <a:srgbClr val="404040"/>
                </a:solidFill>
                <a:latin typeface="Circe" panose="020B0502020203020203" pitchFamily="34" charset="-52"/>
              </a:endParaRPr>
            </a:p>
          </p:txBody>
        </p:sp>
      </p:grpSp>
      <p:sp>
        <p:nvSpPr>
          <p:cNvPr id="30" name="Прямоугольник: скругленные углы 3">
            <a:extLst>
              <a:ext uri="{FF2B5EF4-FFF2-40B4-BE49-F238E27FC236}">
                <a16:creationId xmlns:a16="http://schemas.microsoft.com/office/drawing/2014/main" id="{33DAB00F-4896-4B70-8DCD-7E5CFBBFC27D}"/>
              </a:ext>
            </a:extLst>
          </p:cNvPr>
          <p:cNvSpPr/>
          <p:nvPr/>
        </p:nvSpPr>
        <p:spPr>
          <a:xfrm>
            <a:off x="-113245" y="1754391"/>
            <a:ext cx="2314607" cy="420689"/>
          </a:xfrm>
          <a:prstGeom prst="roundRect">
            <a:avLst>
              <a:gd name="adj" fmla="val 13087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  <a:effectLst/>
                <a:latin typeface="Circe Bold" panose="020B0602020203020203" pitchFamily="34" charset="-52"/>
              </a:rPr>
              <a:t>Объявление о об отборе 2024 </a:t>
            </a:r>
            <a:endParaRPr lang="ru-RU" sz="1200" dirty="0">
              <a:solidFill>
                <a:prstClr val="white"/>
              </a:solidFill>
              <a:effectLst/>
              <a:latin typeface="Circe" panose="020B0502020203020203" pitchFamily="34" charset="-52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55ABA7B-4059-4F25-B2A4-3A59FB6F7D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5" t="53987" r="43188" b="27177"/>
          <a:stretch/>
        </p:blipFill>
        <p:spPr>
          <a:xfrm>
            <a:off x="11230137" y="3289451"/>
            <a:ext cx="653375" cy="679026"/>
          </a:xfrm>
          <a:prstGeom prst="rect">
            <a:avLst/>
          </a:prstGeom>
        </p:spPr>
      </p:pic>
      <p:sp>
        <p:nvSpPr>
          <p:cNvPr id="68" name="Стрелка: пятиугольник 67">
            <a:extLst>
              <a:ext uri="{FF2B5EF4-FFF2-40B4-BE49-F238E27FC236}">
                <a16:creationId xmlns:a16="http://schemas.microsoft.com/office/drawing/2014/main" id="{A5A5CFAC-994D-4305-94A8-A5ED6A530E59}"/>
              </a:ext>
            </a:extLst>
          </p:cNvPr>
          <p:cNvSpPr/>
          <p:nvPr/>
        </p:nvSpPr>
        <p:spPr>
          <a:xfrm>
            <a:off x="1582900" y="3141285"/>
            <a:ext cx="3208159" cy="1088988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4248170-2861-4539-A2ED-6644E34A58F1}"/>
              </a:ext>
            </a:extLst>
          </p:cNvPr>
          <p:cNvSpPr/>
          <p:nvPr/>
        </p:nvSpPr>
        <p:spPr>
          <a:xfrm>
            <a:off x="2131342" y="3376941"/>
            <a:ext cx="461807" cy="5233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4000" dirty="0">
                <a:solidFill>
                  <a:srgbClr val="404040"/>
                </a:solidFill>
                <a:latin typeface="Circe Extra Bold" panose="020B0802020203020203" pitchFamily="34" charset="-52"/>
              </a:rPr>
              <a:t>4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B3023A45-9FFE-4CA0-B1BF-FA438EE683A1}"/>
              </a:ext>
            </a:extLst>
          </p:cNvPr>
          <p:cNvSpPr/>
          <p:nvPr/>
        </p:nvSpPr>
        <p:spPr>
          <a:xfrm>
            <a:off x="2524441" y="3355352"/>
            <a:ext cx="1815067" cy="526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Подтверждение</a:t>
            </a: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 размера субсидии на текущий год</a:t>
            </a:r>
          </a:p>
        </p:txBody>
      </p:sp>
      <p:sp>
        <p:nvSpPr>
          <p:cNvPr id="72" name="meshok_money">
            <a:extLst>
              <a:ext uri="{FF2B5EF4-FFF2-40B4-BE49-F238E27FC236}">
                <a16:creationId xmlns:a16="http://schemas.microsoft.com/office/drawing/2014/main" id="{2E03096A-78BE-469C-94FC-F8A8A5E4E6CC}"/>
              </a:ext>
            </a:extLst>
          </p:cNvPr>
          <p:cNvSpPr>
            <a:spLocks noEditPoints="1"/>
          </p:cNvSpPr>
          <p:nvPr/>
        </p:nvSpPr>
        <p:spPr bwMode="auto">
          <a:xfrm>
            <a:off x="2395189" y="5100382"/>
            <a:ext cx="441667" cy="593838"/>
          </a:xfrm>
          <a:custGeom>
            <a:avLst/>
            <a:gdLst>
              <a:gd name="T0" fmla="*/ 915 w 915"/>
              <a:gd name="T1" fmla="*/ 793 h 1083"/>
              <a:gd name="T2" fmla="*/ 575 w 915"/>
              <a:gd name="T3" fmla="*/ 1083 h 1083"/>
              <a:gd name="T4" fmla="*/ 20 w 915"/>
              <a:gd name="T5" fmla="*/ 911 h 1083"/>
              <a:gd name="T6" fmla="*/ 198 w 915"/>
              <a:gd name="T7" fmla="*/ 361 h 1083"/>
              <a:gd name="T8" fmla="*/ 311 w 915"/>
              <a:gd name="T9" fmla="*/ 210 h 1083"/>
              <a:gd name="T10" fmla="*/ 286 w 915"/>
              <a:gd name="T11" fmla="*/ 52 h 1083"/>
              <a:gd name="T12" fmla="*/ 293 w 915"/>
              <a:gd name="T13" fmla="*/ 12 h 1083"/>
              <a:gd name="T14" fmla="*/ 333 w 915"/>
              <a:gd name="T15" fmla="*/ 3 h 1083"/>
              <a:gd name="T16" fmla="*/ 426 w 915"/>
              <a:gd name="T17" fmla="*/ 32 h 1083"/>
              <a:gd name="T18" fmla="*/ 570 w 915"/>
              <a:gd name="T19" fmla="*/ 3 h 1083"/>
              <a:gd name="T20" fmla="*/ 593 w 915"/>
              <a:gd name="T21" fmla="*/ 2 h 1083"/>
              <a:gd name="T22" fmla="*/ 583 w 915"/>
              <a:gd name="T23" fmla="*/ 191 h 1083"/>
              <a:gd name="T24" fmla="*/ 606 w 915"/>
              <a:gd name="T25" fmla="*/ 264 h 1083"/>
              <a:gd name="T26" fmla="*/ 477 w 915"/>
              <a:gd name="T27" fmla="*/ 861 h 1083"/>
              <a:gd name="T28" fmla="*/ 418 w 915"/>
              <a:gd name="T29" fmla="*/ 881 h 1083"/>
              <a:gd name="T30" fmla="*/ 358 w 915"/>
              <a:gd name="T31" fmla="*/ 861 h 1083"/>
              <a:gd name="T32" fmla="*/ 398 w 915"/>
              <a:gd name="T33" fmla="*/ 822 h 1083"/>
              <a:gd name="T34" fmla="*/ 364 w 915"/>
              <a:gd name="T35" fmla="*/ 788 h 1083"/>
              <a:gd name="T36" fmla="*/ 378 w 915"/>
              <a:gd name="T37" fmla="*/ 762 h 1083"/>
              <a:gd name="T38" fmla="*/ 364 w 915"/>
              <a:gd name="T39" fmla="*/ 728 h 1083"/>
              <a:gd name="T40" fmla="*/ 378 w 915"/>
              <a:gd name="T41" fmla="*/ 604 h 1083"/>
              <a:gd name="T42" fmla="*/ 364 w 915"/>
              <a:gd name="T43" fmla="*/ 570 h 1083"/>
              <a:gd name="T44" fmla="*/ 566 w 915"/>
              <a:gd name="T45" fmla="*/ 592 h 1083"/>
              <a:gd name="T46" fmla="*/ 589 w 915"/>
              <a:gd name="T47" fmla="*/ 625 h 1083"/>
              <a:gd name="T48" fmla="*/ 568 w 915"/>
              <a:gd name="T49" fmla="*/ 732 h 1083"/>
              <a:gd name="T50" fmla="*/ 498 w 915"/>
              <a:gd name="T51" fmla="*/ 762 h 1083"/>
              <a:gd name="T52" fmla="*/ 497 w 915"/>
              <a:gd name="T53" fmla="*/ 762 h 1083"/>
              <a:gd name="T54" fmla="*/ 517 w 915"/>
              <a:gd name="T55" fmla="*/ 782 h 1083"/>
              <a:gd name="T56" fmla="*/ 531 w 915"/>
              <a:gd name="T57" fmla="*/ 816 h 1083"/>
              <a:gd name="T58" fmla="*/ 457 w 915"/>
              <a:gd name="T59" fmla="*/ 841 h 1083"/>
              <a:gd name="T60" fmla="*/ 497 w 915"/>
              <a:gd name="T61" fmla="*/ 722 h 1083"/>
              <a:gd name="T62" fmla="*/ 520 w 915"/>
              <a:gd name="T63" fmla="*/ 718 h 1083"/>
              <a:gd name="T64" fmla="*/ 540 w 915"/>
              <a:gd name="T65" fmla="*/ 704 h 1083"/>
              <a:gd name="T66" fmla="*/ 552 w 915"/>
              <a:gd name="T67" fmla="*/ 640 h 1083"/>
              <a:gd name="T68" fmla="*/ 538 w 915"/>
              <a:gd name="T69" fmla="*/ 620 h 1083"/>
              <a:gd name="T70" fmla="*/ 357 w 915"/>
              <a:gd name="T71" fmla="*/ 252 h 1083"/>
              <a:gd name="T72" fmla="*/ 558 w 915"/>
              <a:gd name="T73" fmla="*/ 252 h 1083"/>
              <a:gd name="T74" fmla="*/ 568 w 915"/>
              <a:gd name="T75" fmla="*/ 229 h 1083"/>
              <a:gd name="T76" fmla="*/ 474 w 915"/>
              <a:gd name="T77" fmla="*/ 226 h 1083"/>
              <a:gd name="T78" fmla="*/ 357 w 915"/>
              <a:gd name="T79" fmla="*/ 226 h 1083"/>
              <a:gd name="T80" fmla="*/ 348 w 915"/>
              <a:gd name="T81" fmla="*/ 229 h 1083"/>
              <a:gd name="T82" fmla="*/ 357 w 915"/>
              <a:gd name="T83" fmla="*/ 252 h 1083"/>
              <a:gd name="T84" fmla="*/ 410 w 915"/>
              <a:gd name="T85" fmla="*/ 184 h 1083"/>
              <a:gd name="T86" fmla="*/ 399 w 915"/>
              <a:gd name="T87" fmla="*/ 102 h 1083"/>
              <a:gd name="T88" fmla="*/ 455 w 915"/>
              <a:gd name="T89" fmla="*/ 184 h 1083"/>
              <a:gd name="T90" fmla="*/ 516 w 915"/>
              <a:gd name="T91" fmla="*/ 102 h 1083"/>
              <a:gd name="T92" fmla="*/ 542 w 915"/>
              <a:gd name="T93" fmla="*/ 184 h 1083"/>
              <a:gd name="T94" fmla="*/ 415 w 915"/>
              <a:gd name="T95" fmla="*/ 71 h 1083"/>
              <a:gd name="T96" fmla="*/ 858 w 915"/>
              <a:gd name="T97" fmla="*/ 895 h 1083"/>
              <a:gd name="T98" fmla="*/ 683 w 915"/>
              <a:gd name="T99" fmla="*/ 384 h 1083"/>
              <a:gd name="T100" fmla="*/ 530 w 915"/>
              <a:gd name="T101" fmla="*/ 293 h 1083"/>
              <a:gd name="T102" fmla="*/ 531 w 915"/>
              <a:gd name="T103" fmla="*/ 342 h 1083"/>
              <a:gd name="T104" fmla="*/ 508 w 915"/>
              <a:gd name="T105" fmla="*/ 334 h 1083"/>
              <a:gd name="T106" fmla="*/ 407 w 915"/>
              <a:gd name="T107" fmla="*/ 334 h 1083"/>
              <a:gd name="T108" fmla="*/ 379 w 915"/>
              <a:gd name="T109" fmla="*/ 340 h 1083"/>
              <a:gd name="T110" fmla="*/ 373 w 915"/>
              <a:gd name="T111" fmla="*/ 311 h 1083"/>
              <a:gd name="T112" fmla="*/ 349 w 915"/>
              <a:gd name="T113" fmla="*/ 292 h 1083"/>
              <a:gd name="T114" fmla="*/ 65 w 915"/>
              <a:gd name="T115" fmla="*/ 659 h 1083"/>
              <a:gd name="T116" fmla="*/ 202 w 915"/>
              <a:gd name="T117" fmla="*/ 1024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15" h="1083">
                <a:moveTo>
                  <a:pt x="717" y="361"/>
                </a:moveTo>
                <a:cubicBezTo>
                  <a:pt x="753" y="400"/>
                  <a:pt x="787" y="444"/>
                  <a:pt x="816" y="491"/>
                </a:cubicBezTo>
                <a:cubicBezTo>
                  <a:pt x="848" y="543"/>
                  <a:pt x="873" y="596"/>
                  <a:pt x="889" y="647"/>
                </a:cubicBezTo>
                <a:cubicBezTo>
                  <a:pt x="906" y="698"/>
                  <a:pt x="915" y="748"/>
                  <a:pt x="915" y="793"/>
                </a:cubicBezTo>
                <a:cubicBezTo>
                  <a:pt x="915" y="837"/>
                  <a:pt x="909" y="877"/>
                  <a:pt x="896" y="911"/>
                </a:cubicBezTo>
                <a:cubicBezTo>
                  <a:pt x="883" y="946"/>
                  <a:pt x="863" y="976"/>
                  <a:pt x="837" y="1000"/>
                </a:cubicBezTo>
                <a:cubicBezTo>
                  <a:pt x="808" y="1028"/>
                  <a:pt x="772" y="1048"/>
                  <a:pt x="728" y="1062"/>
                </a:cubicBezTo>
                <a:cubicBezTo>
                  <a:pt x="684" y="1076"/>
                  <a:pt x="633" y="1083"/>
                  <a:pt x="575" y="1083"/>
                </a:cubicBezTo>
                <a:lnTo>
                  <a:pt x="340" y="1083"/>
                </a:lnTo>
                <a:cubicBezTo>
                  <a:pt x="282" y="1083"/>
                  <a:pt x="231" y="1076"/>
                  <a:pt x="187" y="1062"/>
                </a:cubicBezTo>
                <a:cubicBezTo>
                  <a:pt x="143" y="1048"/>
                  <a:pt x="107" y="1028"/>
                  <a:pt x="78" y="1000"/>
                </a:cubicBezTo>
                <a:cubicBezTo>
                  <a:pt x="52" y="976"/>
                  <a:pt x="33" y="946"/>
                  <a:pt x="20" y="911"/>
                </a:cubicBezTo>
                <a:cubicBezTo>
                  <a:pt x="7" y="877"/>
                  <a:pt x="0" y="837"/>
                  <a:pt x="0" y="793"/>
                </a:cubicBezTo>
                <a:cubicBezTo>
                  <a:pt x="0" y="748"/>
                  <a:pt x="9" y="698"/>
                  <a:pt x="26" y="647"/>
                </a:cubicBezTo>
                <a:cubicBezTo>
                  <a:pt x="42" y="596"/>
                  <a:pt x="67" y="543"/>
                  <a:pt x="99" y="491"/>
                </a:cubicBezTo>
                <a:cubicBezTo>
                  <a:pt x="128" y="444"/>
                  <a:pt x="162" y="400"/>
                  <a:pt x="198" y="361"/>
                </a:cubicBezTo>
                <a:cubicBezTo>
                  <a:pt x="233" y="323"/>
                  <a:pt x="271" y="290"/>
                  <a:pt x="309" y="264"/>
                </a:cubicBezTo>
                <a:cubicBezTo>
                  <a:pt x="307" y="261"/>
                  <a:pt x="306" y="257"/>
                  <a:pt x="305" y="254"/>
                </a:cubicBezTo>
                <a:cubicBezTo>
                  <a:pt x="303" y="249"/>
                  <a:pt x="303" y="244"/>
                  <a:pt x="303" y="239"/>
                </a:cubicBezTo>
                <a:cubicBezTo>
                  <a:pt x="303" y="228"/>
                  <a:pt x="306" y="218"/>
                  <a:pt x="311" y="210"/>
                </a:cubicBezTo>
                <a:lnTo>
                  <a:pt x="311" y="210"/>
                </a:lnTo>
                <a:cubicBezTo>
                  <a:pt x="316" y="202"/>
                  <a:pt x="323" y="196"/>
                  <a:pt x="331" y="191"/>
                </a:cubicBezTo>
                <a:lnTo>
                  <a:pt x="286" y="52"/>
                </a:lnTo>
                <a:lnTo>
                  <a:pt x="286" y="52"/>
                </a:lnTo>
                <a:lnTo>
                  <a:pt x="285" y="52"/>
                </a:lnTo>
                <a:lnTo>
                  <a:pt x="285" y="52"/>
                </a:lnTo>
                <a:cubicBezTo>
                  <a:pt x="283" y="44"/>
                  <a:pt x="283" y="36"/>
                  <a:pt x="284" y="30"/>
                </a:cubicBezTo>
                <a:cubicBezTo>
                  <a:pt x="285" y="23"/>
                  <a:pt x="289" y="17"/>
                  <a:pt x="293" y="12"/>
                </a:cubicBezTo>
                <a:cubicBezTo>
                  <a:pt x="298" y="7"/>
                  <a:pt x="304" y="3"/>
                  <a:pt x="311" y="2"/>
                </a:cubicBezTo>
                <a:lnTo>
                  <a:pt x="311" y="2"/>
                </a:lnTo>
                <a:cubicBezTo>
                  <a:pt x="318" y="0"/>
                  <a:pt x="325" y="1"/>
                  <a:pt x="333" y="3"/>
                </a:cubicBezTo>
                <a:lnTo>
                  <a:pt x="333" y="3"/>
                </a:lnTo>
                <a:lnTo>
                  <a:pt x="334" y="3"/>
                </a:lnTo>
                <a:lnTo>
                  <a:pt x="334" y="3"/>
                </a:lnTo>
                <a:cubicBezTo>
                  <a:pt x="335" y="3"/>
                  <a:pt x="365" y="13"/>
                  <a:pt x="392" y="21"/>
                </a:cubicBezTo>
                <a:cubicBezTo>
                  <a:pt x="406" y="25"/>
                  <a:pt x="418" y="29"/>
                  <a:pt x="426" y="32"/>
                </a:cubicBezTo>
                <a:cubicBezTo>
                  <a:pt x="433" y="33"/>
                  <a:pt x="443" y="34"/>
                  <a:pt x="453" y="34"/>
                </a:cubicBezTo>
                <a:cubicBezTo>
                  <a:pt x="462" y="34"/>
                  <a:pt x="472" y="33"/>
                  <a:pt x="479" y="31"/>
                </a:cubicBezTo>
                <a:cubicBezTo>
                  <a:pt x="500" y="25"/>
                  <a:pt x="558" y="7"/>
                  <a:pt x="568" y="4"/>
                </a:cubicBezTo>
                <a:lnTo>
                  <a:pt x="570" y="3"/>
                </a:lnTo>
                <a:lnTo>
                  <a:pt x="570" y="3"/>
                </a:lnTo>
                <a:lnTo>
                  <a:pt x="571" y="3"/>
                </a:lnTo>
                <a:lnTo>
                  <a:pt x="571" y="3"/>
                </a:lnTo>
                <a:cubicBezTo>
                  <a:pt x="579" y="1"/>
                  <a:pt x="586" y="1"/>
                  <a:pt x="593" y="2"/>
                </a:cubicBezTo>
                <a:cubicBezTo>
                  <a:pt x="600" y="3"/>
                  <a:pt x="606" y="7"/>
                  <a:pt x="611" y="12"/>
                </a:cubicBezTo>
                <a:cubicBezTo>
                  <a:pt x="616" y="17"/>
                  <a:pt x="619" y="23"/>
                  <a:pt x="620" y="30"/>
                </a:cubicBezTo>
                <a:cubicBezTo>
                  <a:pt x="621" y="36"/>
                  <a:pt x="621" y="44"/>
                  <a:pt x="619" y="51"/>
                </a:cubicBezTo>
                <a:lnTo>
                  <a:pt x="583" y="191"/>
                </a:lnTo>
                <a:cubicBezTo>
                  <a:pt x="592" y="195"/>
                  <a:pt x="599" y="201"/>
                  <a:pt x="604" y="209"/>
                </a:cubicBezTo>
                <a:cubicBezTo>
                  <a:pt x="609" y="218"/>
                  <a:pt x="613" y="228"/>
                  <a:pt x="613" y="239"/>
                </a:cubicBezTo>
                <a:cubicBezTo>
                  <a:pt x="613" y="244"/>
                  <a:pt x="612" y="249"/>
                  <a:pt x="611" y="254"/>
                </a:cubicBezTo>
                <a:cubicBezTo>
                  <a:pt x="609" y="257"/>
                  <a:pt x="608" y="261"/>
                  <a:pt x="606" y="264"/>
                </a:cubicBezTo>
                <a:cubicBezTo>
                  <a:pt x="644" y="290"/>
                  <a:pt x="682" y="323"/>
                  <a:pt x="717" y="361"/>
                </a:cubicBezTo>
                <a:close/>
                <a:moveTo>
                  <a:pt x="457" y="841"/>
                </a:moveTo>
                <a:cubicBezTo>
                  <a:pt x="463" y="841"/>
                  <a:pt x="468" y="843"/>
                  <a:pt x="471" y="847"/>
                </a:cubicBezTo>
                <a:cubicBezTo>
                  <a:pt x="475" y="851"/>
                  <a:pt x="477" y="856"/>
                  <a:pt x="477" y="861"/>
                </a:cubicBezTo>
                <a:cubicBezTo>
                  <a:pt x="477" y="867"/>
                  <a:pt x="475" y="872"/>
                  <a:pt x="471" y="875"/>
                </a:cubicBezTo>
                <a:cubicBezTo>
                  <a:pt x="468" y="879"/>
                  <a:pt x="463" y="881"/>
                  <a:pt x="457" y="881"/>
                </a:cubicBezTo>
                <a:lnTo>
                  <a:pt x="418" y="881"/>
                </a:lnTo>
                <a:lnTo>
                  <a:pt x="418" y="881"/>
                </a:lnTo>
                <a:lnTo>
                  <a:pt x="417" y="881"/>
                </a:lnTo>
                <a:lnTo>
                  <a:pt x="378" y="881"/>
                </a:lnTo>
                <a:cubicBezTo>
                  <a:pt x="373" y="881"/>
                  <a:pt x="368" y="879"/>
                  <a:pt x="364" y="875"/>
                </a:cubicBezTo>
                <a:cubicBezTo>
                  <a:pt x="360" y="871"/>
                  <a:pt x="358" y="867"/>
                  <a:pt x="358" y="861"/>
                </a:cubicBezTo>
                <a:cubicBezTo>
                  <a:pt x="358" y="856"/>
                  <a:pt x="360" y="851"/>
                  <a:pt x="364" y="847"/>
                </a:cubicBezTo>
                <a:cubicBezTo>
                  <a:pt x="368" y="843"/>
                  <a:pt x="373" y="841"/>
                  <a:pt x="378" y="841"/>
                </a:cubicBezTo>
                <a:lnTo>
                  <a:pt x="398" y="841"/>
                </a:lnTo>
                <a:lnTo>
                  <a:pt x="398" y="822"/>
                </a:lnTo>
                <a:lnTo>
                  <a:pt x="378" y="822"/>
                </a:lnTo>
                <a:cubicBezTo>
                  <a:pt x="373" y="822"/>
                  <a:pt x="368" y="819"/>
                  <a:pt x="364" y="816"/>
                </a:cubicBezTo>
                <a:cubicBezTo>
                  <a:pt x="360" y="812"/>
                  <a:pt x="358" y="807"/>
                  <a:pt x="358" y="802"/>
                </a:cubicBezTo>
                <a:cubicBezTo>
                  <a:pt x="358" y="796"/>
                  <a:pt x="360" y="791"/>
                  <a:pt x="364" y="788"/>
                </a:cubicBezTo>
                <a:cubicBezTo>
                  <a:pt x="368" y="784"/>
                  <a:pt x="373" y="782"/>
                  <a:pt x="378" y="782"/>
                </a:cubicBezTo>
                <a:lnTo>
                  <a:pt x="398" y="782"/>
                </a:lnTo>
                <a:lnTo>
                  <a:pt x="398" y="762"/>
                </a:lnTo>
                <a:lnTo>
                  <a:pt x="378" y="762"/>
                </a:lnTo>
                <a:cubicBezTo>
                  <a:pt x="373" y="762"/>
                  <a:pt x="368" y="760"/>
                  <a:pt x="364" y="756"/>
                </a:cubicBezTo>
                <a:cubicBezTo>
                  <a:pt x="360" y="753"/>
                  <a:pt x="358" y="748"/>
                  <a:pt x="358" y="742"/>
                </a:cubicBezTo>
                <a:cubicBezTo>
                  <a:pt x="358" y="737"/>
                  <a:pt x="360" y="732"/>
                  <a:pt x="364" y="728"/>
                </a:cubicBezTo>
                <a:lnTo>
                  <a:pt x="364" y="728"/>
                </a:lnTo>
                <a:cubicBezTo>
                  <a:pt x="368" y="725"/>
                  <a:pt x="373" y="722"/>
                  <a:pt x="378" y="722"/>
                </a:cubicBezTo>
                <a:lnTo>
                  <a:pt x="398" y="722"/>
                </a:lnTo>
                <a:lnTo>
                  <a:pt x="398" y="604"/>
                </a:lnTo>
                <a:lnTo>
                  <a:pt x="378" y="604"/>
                </a:lnTo>
                <a:cubicBezTo>
                  <a:pt x="373" y="604"/>
                  <a:pt x="368" y="601"/>
                  <a:pt x="364" y="598"/>
                </a:cubicBezTo>
                <a:lnTo>
                  <a:pt x="364" y="598"/>
                </a:lnTo>
                <a:cubicBezTo>
                  <a:pt x="360" y="594"/>
                  <a:pt x="358" y="589"/>
                  <a:pt x="358" y="584"/>
                </a:cubicBezTo>
                <a:cubicBezTo>
                  <a:pt x="358" y="578"/>
                  <a:pt x="360" y="573"/>
                  <a:pt x="364" y="570"/>
                </a:cubicBezTo>
                <a:cubicBezTo>
                  <a:pt x="368" y="566"/>
                  <a:pt x="373" y="564"/>
                  <a:pt x="378" y="564"/>
                </a:cubicBezTo>
                <a:lnTo>
                  <a:pt x="497" y="564"/>
                </a:lnTo>
                <a:cubicBezTo>
                  <a:pt x="510" y="564"/>
                  <a:pt x="523" y="566"/>
                  <a:pt x="534" y="571"/>
                </a:cubicBezTo>
                <a:cubicBezTo>
                  <a:pt x="546" y="576"/>
                  <a:pt x="557" y="583"/>
                  <a:pt x="566" y="592"/>
                </a:cubicBezTo>
                <a:lnTo>
                  <a:pt x="566" y="592"/>
                </a:lnTo>
                <a:lnTo>
                  <a:pt x="567" y="593"/>
                </a:lnTo>
                <a:lnTo>
                  <a:pt x="567" y="593"/>
                </a:lnTo>
                <a:cubicBezTo>
                  <a:pt x="576" y="602"/>
                  <a:pt x="584" y="613"/>
                  <a:pt x="589" y="625"/>
                </a:cubicBezTo>
                <a:cubicBezTo>
                  <a:pt x="593" y="637"/>
                  <a:pt x="596" y="650"/>
                  <a:pt x="596" y="663"/>
                </a:cubicBezTo>
                <a:cubicBezTo>
                  <a:pt x="596" y="676"/>
                  <a:pt x="594" y="689"/>
                  <a:pt x="589" y="700"/>
                </a:cubicBezTo>
                <a:cubicBezTo>
                  <a:pt x="584" y="712"/>
                  <a:pt x="577" y="723"/>
                  <a:pt x="568" y="732"/>
                </a:cubicBezTo>
                <a:lnTo>
                  <a:pt x="568" y="732"/>
                </a:lnTo>
                <a:lnTo>
                  <a:pt x="567" y="733"/>
                </a:lnTo>
                <a:lnTo>
                  <a:pt x="567" y="733"/>
                </a:lnTo>
                <a:cubicBezTo>
                  <a:pt x="558" y="742"/>
                  <a:pt x="547" y="749"/>
                  <a:pt x="535" y="754"/>
                </a:cubicBezTo>
                <a:cubicBezTo>
                  <a:pt x="524" y="759"/>
                  <a:pt x="511" y="762"/>
                  <a:pt x="498" y="762"/>
                </a:cubicBezTo>
                <a:lnTo>
                  <a:pt x="498" y="762"/>
                </a:lnTo>
                <a:lnTo>
                  <a:pt x="497" y="762"/>
                </a:lnTo>
                <a:lnTo>
                  <a:pt x="497" y="762"/>
                </a:lnTo>
                <a:lnTo>
                  <a:pt x="497" y="762"/>
                </a:lnTo>
                <a:lnTo>
                  <a:pt x="497" y="762"/>
                </a:lnTo>
                <a:lnTo>
                  <a:pt x="438" y="762"/>
                </a:lnTo>
                <a:lnTo>
                  <a:pt x="438" y="782"/>
                </a:lnTo>
                <a:lnTo>
                  <a:pt x="517" y="782"/>
                </a:lnTo>
                <a:cubicBezTo>
                  <a:pt x="522" y="782"/>
                  <a:pt x="527" y="784"/>
                  <a:pt x="531" y="788"/>
                </a:cubicBezTo>
                <a:cubicBezTo>
                  <a:pt x="534" y="791"/>
                  <a:pt x="537" y="796"/>
                  <a:pt x="537" y="802"/>
                </a:cubicBezTo>
                <a:cubicBezTo>
                  <a:pt x="537" y="807"/>
                  <a:pt x="534" y="812"/>
                  <a:pt x="531" y="816"/>
                </a:cubicBezTo>
                <a:lnTo>
                  <a:pt x="531" y="816"/>
                </a:lnTo>
                <a:cubicBezTo>
                  <a:pt x="527" y="819"/>
                  <a:pt x="522" y="822"/>
                  <a:pt x="517" y="822"/>
                </a:cubicBezTo>
                <a:lnTo>
                  <a:pt x="438" y="822"/>
                </a:lnTo>
                <a:lnTo>
                  <a:pt x="438" y="841"/>
                </a:lnTo>
                <a:lnTo>
                  <a:pt x="457" y="841"/>
                </a:lnTo>
                <a:close/>
                <a:moveTo>
                  <a:pt x="438" y="604"/>
                </a:moveTo>
                <a:lnTo>
                  <a:pt x="438" y="722"/>
                </a:lnTo>
                <a:lnTo>
                  <a:pt x="497" y="722"/>
                </a:lnTo>
                <a:lnTo>
                  <a:pt x="497" y="722"/>
                </a:lnTo>
                <a:lnTo>
                  <a:pt x="497" y="722"/>
                </a:lnTo>
                <a:lnTo>
                  <a:pt x="497" y="722"/>
                </a:lnTo>
                <a:lnTo>
                  <a:pt x="497" y="722"/>
                </a:lnTo>
                <a:cubicBezTo>
                  <a:pt x="505" y="722"/>
                  <a:pt x="513" y="721"/>
                  <a:pt x="520" y="718"/>
                </a:cubicBezTo>
                <a:cubicBezTo>
                  <a:pt x="527" y="715"/>
                  <a:pt x="533" y="710"/>
                  <a:pt x="539" y="705"/>
                </a:cubicBezTo>
                <a:lnTo>
                  <a:pt x="539" y="705"/>
                </a:lnTo>
                <a:lnTo>
                  <a:pt x="540" y="704"/>
                </a:lnTo>
                <a:lnTo>
                  <a:pt x="540" y="704"/>
                </a:lnTo>
                <a:cubicBezTo>
                  <a:pt x="545" y="699"/>
                  <a:pt x="549" y="692"/>
                  <a:pt x="552" y="685"/>
                </a:cubicBezTo>
                <a:cubicBezTo>
                  <a:pt x="555" y="679"/>
                  <a:pt x="556" y="671"/>
                  <a:pt x="556" y="663"/>
                </a:cubicBezTo>
                <a:cubicBezTo>
                  <a:pt x="556" y="655"/>
                  <a:pt x="555" y="647"/>
                  <a:pt x="552" y="640"/>
                </a:cubicBezTo>
                <a:lnTo>
                  <a:pt x="552" y="640"/>
                </a:lnTo>
                <a:cubicBezTo>
                  <a:pt x="549" y="633"/>
                  <a:pt x="544" y="626"/>
                  <a:pt x="539" y="621"/>
                </a:cubicBezTo>
                <a:lnTo>
                  <a:pt x="538" y="621"/>
                </a:lnTo>
                <a:lnTo>
                  <a:pt x="538" y="620"/>
                </a:lnTo>
                <a:lnTo>
                  <a:pt x="538" y="620"/>
                </a:lnTo>
                <a:cubicBezTo>
                  <a:pt x="533" y="615"/>
                  <a:pt x="526" y="611"/>
                  <a:pt x="519" y="608"/>
                </a:cubicBezTo>
                <a:cubicBezTo>
                  <a:pt x="512" y="605"/>
                  <a:pt x="505" y="604"/>
                  <a:pt x="497" y="604"/>
                </a:cubicBezTo>
                <a:lnTo>
                  <a:pt x="438" y="604"/>
                </a:lnTo>
                <a:close/>
                <a:moveTo>
                  <a:pt x="357" y="252"/>
                </a:moveTo>
                <a:lnTo>
                  <a:pt x="491" y="252"/>
                </a:lnTo>
                <a:lnTo>
                  <a:pt x="491" y="252"/>
                </a:lnTo>
                <a:lnTo>
                  <a:pt x="558" y="252"/>
                </a:lnTo>
                <a:lnTo>
                  <a:pt x="558" y="252"/>
                </a:lnTo>
                <a:cubicBezTo>
                  <a:pt x="562" y="252"/>
                  <a:pt x="565" y="250"/>
                  <a:pt x="568" y="248"/>
                </a:cubicBezTo>
                <a:cubicBezTo>
                  <a:pt x="570" y="246"/>
                  <a:pt x="571" y="242"/>
                  <a:pt x="571" y="239"/>
                </a:cubicBezTo>
                <a:cubicBezTo>
                  <a:pt x="571" y="235"/>
                  <a:pt x="570" y="232"/>
                  <a:pt x="568" y="229"/>
                </a:cubicBezTo>
                <a:lnTo>
                  <a:pt x="568" y="229"/>
                </a:lnTo>
                <a:cubicBezTo>
                  <a:pt x="565" y="227"/>
                  <a:pt x="562" y="226"/>
                  <a:pt x="558" y="226"/>
                </a:cubicBezTo>
                <a:lnTo>
                  <a:pt x="474" y="226"/>
                </a:lnTo>
                <a:lnTo>
                  <a:pt x="474" y="226"/>
                </a:lnTo>
                <a:lnTo>
                  <a:pt x="474" y="226"/>
                </a:lnTo>
                <a:lnTo>
                  <a:pt x="441" y="226"/>
                </a:lnTo>
                <a:lnTo>
                  <a:pt x="441" y="226"/>
                </a:lnTo>
                <a:lnTo>
                  <a:pt x="441" y="226"/>
                </a:lnTo>
                <a:lnTo>
                  <a:pt x="357" y="226"/>
                </a:lnTo>
                <a:lnTo>
                  <a:pt x="357" y="226"/>
                </a:lnTo>
                <a:lnTo>
                  <a:pt x="357" y="226"/>
                </a:lnTo>
                <a:lnTo>
                  <a:pt x="357" y="226"/>
                </a:lnTo>
                <a:cubicBezTo>
                  <a:pt x="353" y="226"/>
                  <a:pt x="350" y="227"/>
                  <a:pt x="348" y="229"/>
                </a:cubicBezTo>
                <a:cubicBezTo>
                  <a:pt x="345" y="232"/>
                  <a:pt x="344" y="235"/>
                  <a:pt x="344" y="239"/>
                </a:cubicBezTo>
                <a:cubicBezTo>
                  <a:pt x="344" y="242"/>
                  <a:pt x="345" y="246"/>
                  <a:pt x="348" y="248"/>
                </a:cubicBezTo>
                <a:lnTo>
                  <a:pt x="348" y="248"/>
                </a:lnTo>
                <a:cubicBezTo>
                  <a:pt x="350" y="250"/>
                  <a:pt x="353" y="252"/>
                  <a:pt x="357" y="252"/>
                </a:cubicBezTo>
                <a:close/>
                <a:moveTo>
                  <a:pt x="380" y="61"/>
                </a:moveTo>
                <a:cubicBezTo>
                  <a:pt x="359" y="54"/>
                  <a:pt x="336" y="47"/>
                  <a:pt x="326" y="44"/>
                </a:cubicBezTo>
                <a:lnTo>
                  <a:pt x="372" y="184"/>
                </a:lnTo>
                <a:lnTo>
                  <a:pt x="410" y="184"/>
                </a:lnTo>
                <a:lnTo>
                  <a:pt x="388" y="129"/>
                </a:lnTo>
                <a:lnTo>
                  <a:pt x="388" y="129"/>
                </a:lnTo>
                <a:cubicBezTo>
                  <a:pt x="386" y="123"/>
                  <a:pt x="386" y="118"/>
                  <a:pt x="388" y="113"/>
                </a:cubicBezTo>
                <a:cubicBezTo>
                  <a:pt x="390" y="108"/>
                  <a:pt x="394" y="104"/>
                  <a:pt x="399" y="102"/>
                </a:cubicBezTo>
                <a:lnTo>
                  <a:pt x="400" y="102"/>
                </a:lnTo>
                <a:cubicBezTo>
                  <a:pt x="405" y="100"/>
                  <a:pt x="410" y="100"/>
                  <a:pt x="415" y="102"/>
                </a:cubicBezTo>
                <a:cubicBezTo>
                  <a:pt x="420" y="104"/>
                  <a:pt x="424" y="108"/>
                  <a:pt x="426" y="113"/>
                </a:cubicBezTo>
                <a:lnTo>
                  <a:pt x="455" y="184"/>
                </a:lnTo>
                <a:lnTo>
                  <a:pt x="460" y="184"/>
                </a:lnTo>
                <a:lnTo>
                  <a:pt x="489" y="113"/>
                </a:lnTo>
                <a:cubicBezTo>
                  <a:pt x="491" y="108"/>
                  <a:pt x="495" y="104"/>
                  <a:pt x="500" y="102"/>
                </a:cubicBezTo>
                <a:cubicBezTo>
                  <a:pt x="505" y="100"/>
                  <a:pt x="510" y="100"/>
                  <a:pt x="516" y="102"/>
                </a:cubicBezTo>
                <a:cubicBezTo>
                  <a:pt x="521" y="104"/>
                  <a:pt x="525" y="108"/>
                  <a:pt x="527" y="113"/>
                </a:cubicBezTo>
                <a:cubicBezTo>
                  <a:pt x="529" y="118"/>
                  <a:pt x="529" y="123"/>
                  <a:pt x="527" y="129"/>
                </a:cubicBezTo>
                <a:lnTo>
                  <a:pt x="505" y="184"/>
                </a:lnTo>
                <a:lnTo>
                  <a:pt x="542" y="184"/>
                </a:lnTo>
                <a:lnTo>
                  <a:pt x="578" y="44"/>
                </a:lnTo>
                <a:cubicBezTo>
                  <a:pt x="563" y="49"/>
                  <a:pt x="510" y="65"/>
                  <a:pt x="490" y="71"/>
                </a:cubicBezTo>
                <a:cubicBezTo>
                  <a:pt x="480" y="74"/>
                  <a:pt x="466" y="76"/>
                  <a:pt x="453" y="76"/>
                </a:cubicBezTo>
                <a:cubicBezTo>
                  <a:pt x="439" y="76"/>
                  <a:pt x="426" y="74"/>
                  <a:pt x="415" y="71"/>
                </a:cubicBezTo>
                <a:cubicBezTo>
                  <a:pt x="407" y="69"/>
                  <a:pt x="394" y="65"/>
                  <a:pt x="380" y="61"/>
                </a:cubicBezTo>
                <a:close/>
                <a:moveTo>
                  <a:pt x="713" y="1024"/>
                </a:moveTo>
                <a:cubicBezTo>
                  <a:pt x="752" y="1012"/>
                  <a:pt x="784" y="994"/>
                  <a:pt x="809" y="970"/>
                </a:cubicBezTo>
                <a:cubicBezTo>
                  <a:pt x="830" y="950"/>
                  <a:pt x="847" y="925"/>
                  <a:pt x="858" y="895"/>
                </a:cubicBezTo>
                <a:cubicBezTo>
                  <a:pt x="868" y="866"/>
                  <a:pt x="874" y="832"/>
                  <a:pt x="874" y="793"/>
                </a:cubicBezTo>
                <a:cubicBezTo>
                  <a:pt x="874" y="752"/>
                  <a:pt x="866" y="706"/>
                  <a:pt x="850" y="659"/>
                </a:cubicBezTo>
                <a:cubicBezTo>
                  <a:pt x="834" y="611"/>
                  <a:pt x="811" y="562"/>
                  <a:pt x="781" y="513"/>
                </a:cubicBezTo>
                <a:cubicBezTo>
                  <a:pt x="752" y="466"/>
                  <a:pt x="719" y="422"/>
                  <a:pt x="683" y="384"/>
                </a:cubicBezTo>
                <a:cubicBezTo>
                  <a:pt x="647" y="347"/>
                  <a:pt x="610" y="315"/>
                  <a:pt x="572" y="291"/>
                </a:cubicBezTo>
                <a:cubicBezTo>
                  <a:pt x="570" y="292"/>
                  <a:pt x="568" y="292"/>
                  <a:pt x="566" y="292"/>
                </a:cubicBezTo>
                <a:cubicBezTo>
                  <a:pt x="564" y="293"/>
                  <a:pt x="561" y="293"/>
                  <a:pt x="558" y="293"/>
                </a:cubicBezTo>
                <a:lnTo>
                  <a:pt x="530" y="293"/>
                </a:lnTo>
                <a:lnTo>
                  <a:pt x="542" y="311"/>
                </a:lnTo>
                <a:cubicBezTo>
                  <a:pt x="545" y="316"/>
                  <a:pt x="546" y="322"/>
                  <a:pt x="545" y="327"/>
                </a:cubicBezTo>
                <a:cubicBezTo>
                  <a:pt x="544" y="332"/>
                  <a:pt x="541" y="337"/>
                  <a:pt x="536" y="340"/>
                </a:cubicBezTo>
                <a:cubicBezTo>
                  <a:pt x="534" y="341"/>
                  <a:pt x="533" y="342"/>
                  <a:pt x="531" y="342"/>
                </a:cubicBezTo>
                <a:cubicBezTo>
                  <a:pt x="529" y="343"/>
                  <a:pt x="527" y="343"/>
                  <a:pt x="525" y="343"/>
                </a:cubicBezTo>
                <a:cubicBezTo>
                  <a:pt x="521" y="343"/>
                  <a:pt x="518" y="342"/>
                  <a:pt x="515" y="341"/>
                </a:cubicBezTo>
                <a:cubicBezTo>
                  <a:pt x="512" y="339"/>
                  <a:pt x="510" y="337"/>
                  <a:pt x="508" y="334"/>
                </a:cubicBezTo>
                <a:lnTo>
                  <a:pt x="508" y="334"/>
                </a:lnTo>
                <a:lnTo>
                  <a:pt x="480" y="293"/>
                </a:lnTo>
                <a:lnTo>
                  <a:pt x="435" y="293"/>
                </a:lnTo>
                <a:lnTo>
                  <a:pt x="407" y="334"/>
                </a:lnTo>
                <a:lnTo>
                  <a:pt x="407" y="334"/>
                </a:lnTo>
                <a:cubicBezTo>
                  <a:pt x="406" y="337"/>
                  <a:pt x="403" y="339"/>
                  <a:pt x="400" y="341"/>
                </a:cubicBezTo>
                <a:cubicBezTo>
                  <a:pt x="397" y="342"/>
                  <a:pt x="394" y="343"/>
                  <a:pt x="390" y="343"/>
                </a:cubicBezTo>
                <a:cubicBezTo>
                  <a:pt x="388" y="343"/>
                  <a:pt x="386" y="343"/>
                  <a:pt x="384" y="342"/>
                </a:cubicBezTo>
                <a:cubicBezTo>
                  <a:pt x="383" y="342"/>
                  <a:pt x="381" y="341"/>
                  <a:pt x="379" y="340"/>
                </a:cubicBezTo>
                <a:cubicBezTo>
                  <a:pt x="374" y="337"/>
                  <a:pt x="371" y="332"/>
                  <a:pt x="370" y="327"/>
                </a:cubicBezTo>
                <a:lnTo>
                  <a:pt x="370" y="327"/>
                </a:lnTo>
                <a:cubicBezTo>
                  <a:pt x="369" y="322"/>
                  <a:pt x="370" y="316"/>
                  <a:pt x="373" y="311"/>
                </a:cubicBezTo>
                <a:lnTo>
                  <a:pt x="373" y="311"/>
                </a:lnTo>
                <a:lnTo>
                  <a:pt x="385" y="293"/>
                </a:lnTo>
                <a:lnTo>
                  <a:pt x="357" y="293"/>
                </a:lnTo>
                <a:cubicBezTo>
                  <a:pt x="354" y="293"/>
                  <a:pt x="351" y="293"/>
                  <a:pt x="349" y="292"/>
                </a:cubicBezTo>
                <a:lnTo>
                  <a:pt x="349" y="292"/>
                </a:lnTo>
                <a:cubicBezTo>
                  <a:pt x="347" y="292"/>
                  <a:pt x="345" y="292"/>
                  <a:pt x="343" y="291"/>
                </a:cubicBezTo>
                <a:cubicBezTo>
                  <a:pt x="305" y="315"/>
                  <a:pt x="268" y="347"/>
                  <a:pt x="232" y="384"/>
                </a:cubicBezTo>
                <a:cubicBezTo>
                  <a:pt x="196" y="422"/>
                  <a:pt x="163" y="466"/>
                  <a:pt x="134" y="513"/>
                </a:cubicBezTo>
                <a:cubicBezTo>
                  <a:pt x="104" y="562"/>
                  <a:pt x="81" y="611"/>
                  <a:pt x="65" y="659"/>
                </a:cubicBezTo>
                <a:cubicBezTo>
                  <a:pt x="49" y="706"/>
                  <a:pt x="41" y="752"/>
                  <a:pt x="41" y="793"/>
                </a:cubicBezTo>
                <a:cubicBezTo>
                  <a:pt x="41" y="832"/>
                  <a:pt x="47" y="866"/>
                  <a:pt x="58" y="895"/>
                </a:cubicBezTo>
                <a:cubicBezTo>
                  <a:pt x="68" y="925"/>
                  <a:pt x="85" y="950"/>
                  <a:pt x="106" y="970"/>
                </a:cubicBezTo>
                <a:cubicBezTo>
                  <a:pt x="131" y="994"/>
                  <a:pt x="163" y="1012"/>
                  <a:pt x="202" y="1024"/>
                </a:cubicBezTo>
                <a:cubicBezTo>
                  <a:pt x="241" y="1036"/>
                  <a:pt x="287" y="1042"/>
                  <a:pt x="340" y="1042"/>
                </a:cubicBezTo>
                <a:lnTo>
                  <a:pt x="575" y="1042"/>
                </a:lnTo>
                <a:cubicBezTo>
                  <a:pt x="628" y="1042"/>
                  <a:pt x="674" y="1036"/>
                  <a:pt x="713" y="10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2" name="Стрелка: пятиугольник 41">
            <a:extLst>
              <a:ext uri="{FF2B5EF4-FFF2-40B4-BE49-F238E27FC236}">
                <a16:creationId xmlns:a16="http://schemas.microsoft.com/office/drawing/2014/main" id="{C4C7558C-6F73-45B9-85F1-69D37DAC4AE8}"/>
              </a:ext>
            </a:extLst>
          </p:cNvPr>
          <p:cNvSpPr/>
          <p:nvPr/>
        </p:nvSpPr>
        <p:spPr>
          <a:xfrm>
            <a:off x="-4581" y="3133540"/>
            <a:ext cx="2170067" cy="1088988"/>
          </a:xfrm>
          <a:prstGeom prst="homePlate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  <a:latin typeface="Circe Bold" panose="020B0602020203020203" pitchFamily="34" charset="-52"/>
              </a:rPr>
              <a:t>В рамках соглашения</a:t>
            </a:r>
          </a:p>
        </p:txBody>
      </p:sp>
      <p:sp>
        <p:nvSpPr>
          <p:cNvPr id="44" name="Стрелка: пятиугольник 43">
            <a:extLst>
              <a:ext uri="{FF2B5EF4-FFF2-40B4-BE49-F238E27FC236}">
                <a16:creationId xmlns:a16="http://schemas.microsoft.com/office/drawing/2014/main" id="{93A2F57A-6B2F-4D2D-9AB3-587EDBA9FCC9}"/>
              </a:ext>
            </a:extLst>
          </p:cNvPr>
          <p:cNvSpPr/>
          <p:nvPr/>
        </p:nvSpPr>
        <p:spPr>
          <a:xfrm>
            <a:off x="5533848" y="4921336"/>
            <a:ext cx="2170067" cy="1088988"/>
          </a:xfrm>
          <a:prstGeom prst="homePlate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  <a:latin typeface="Circe Bold" panose="020B0602020203020203" pitchFamily="34" charset="-52"/>
              </a:rPr>
              <a:t>Обязательная отчетность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D37E2AE-F201-4044-BFC0-A5D8B8D50571}"/>
              </a:ext>
            </a:extLst>
          </p:cNvPr>
          <p:cNvCxnSpPr/>
          <p:nvPr/>
        </p:nvCxnSpPr>
        <p:spPr>
          <a:xfrm flipH="1" flipV="1">
            <a:off x="2362245" y="1258464"/>
            <a:ext cx="13512" cy="37187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6C5F611-314F-4208-B396-930E1C34EE73}"/>
              </a:ext>
            </a:extLst>
          </p:cNvPr>
          <p:cNvSpPr/>
          <p:nvPr/>
        </p:nvSpPr>
        <p:spPr>
          <a:xfrm>
            <a:off x="2131342" y="1054422"/>
            <a:ext cx="1295352" cy="218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noFill/>
              </a:rPr>
              <a:t>д</a:t>
            </a:r>
            <a:r>
              <a:rPr lang="ru-RU" sz="8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до</a:t>
            </a:r>
            <a:r>
              <a:rPr lang="ru-RU" sz="8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irce Extra Bold" panose="020B0802020203020203" pitchFamily="34" charset="-52"/>
              </a:rPr>
              <a:t>11.07.2024</a:t>
            </a:r>
            <a:endParaRPr lang="ru-RU" sz="1100" b="1" dirty="0">
              <a:solidFill>
                <a:schemeClr val="tx1"/>
              </a:solidFill>
              <a:latin typeface="Circe Extra Bold" panose="020B0802020203020203" pitchFamily="34" charset="-52"/>
            </a:endParaRP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256940E6-5DA4-41B4-BACB-F1E3A5DA0522}"/>
              </a:ext>
            </a:extLst>
          </p:cNvPr>
          <p:cNvCxnSpPr/>
          <p:nvPr/>
        </p:nvCxnSpPr>
        <p:spPr>
          <a:xfrm flipH="1" flipV="1">
            <a:off x="5036268" y="1252822"/>
            <a:ext cx="13512" cy="37187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888803BB-3A83-4D0B-93F4-063A996CD70D}"/>
              </a:ext>
            </a:extLst>
          </p:cNvPr>
          <p:cNvSpPr/>
          <p:nvPr/>
        </p:nvSpPr>
        <p:spPr>
          <a:xfrm>
            <a:off x="4803245" y="1051109"/>
            <a:ext cx="1243543" cy="218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noFill/>
              </a:rPr>
              <a:t>д</a:t>
            </a:r>
            <a:r>
              <a:rPr lang="ru-RU" sz="8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до</a:t>
            </a:r>
            <a:r>
              <a:rPr lang="ru-RU" sz="8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irce Extra Bold" panose="020B0802020203020203" pitchFamily="34" charset="-52"/>
              </a:rPr>
              <a:t>08.08.2024</a:t>
            </a:r>
            <a:endParaRPr lang="ru-RU" sz="1100" b="1" dirty="0">
              <a:solidFill>
                <a:schemeClr val="tx1"/>
              </a:solidFill>
              <a:latin typeface="Circe Extra Bold" panose="020B0802020203020203" pitchFamily="34" charset="-52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276D33B0-EC10-4CEA-9466-775B2600AE6F}"/>
              </a:ext>
            </a:extLst>
          </p:cNvPr>
          <p:cNvCxnSpPr/>
          <p:nvPr/>
        </p:nvCxnSpPr>
        <p:spPr>
          <a:xfrm flipH="1" flipV="1">
            <a:off x="8673859" y="1207050"/>
            <a:ext cx="13512" cy="37187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AB329F2A-575D-4721-8698-9A0F30DE293C}"/>
              </a:ext>
            </a:extLst>
          </p:cNvPr>
          <p:cNvSpPr/>
          <p:nvPr/>
        </p:nvSpPr>
        <p:spPr>
          <a:xfrm>
            <a:off x="8501475" y="1046945"/>
            <a:ext cx="1243543" cy="218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noFill/>
              </a:rPr>
              <a:t>д</a:t>
            </a:r>
            <a:r>
              <a:rPr lang="ru-RU" sz="8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до 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irce Extra Bold" panose="020B0802020203020203" pitchFamily="34" charset="-52"/>
              </a:rPr>
              <a:t>23.08.2024</a:t>
            </a:r>
            <a:endParaRPr lang="ru-RU" sz="1100" b="1" dirty="0">
              <a:solidFill>
                <a:schemeClr val="tx1"/>
              </a:solidFill>
              <a:latin typeface="Circe Extra Bold" panose="020B0802020203020203" pitchFamily="34" charset="-52"/>
            </a:endParaRP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1E3759CF-C40F-4348-A4D4-9AA2FFF9D1D5}"/>
              </a:ext>
            </a:extLst>
          </p:cNvPr>
          <p:cNvCxnSpPr/>
          <p:nvPr/>
        </p:nvCxnSpPr>
        <p:spPr>
          <a:xfrm flipH="1" flipV="1">
            <a:off x="2383336" y="3001195"/>
            <a:ext cx="13512" cy="37187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FFA9E13A-45DF-4E25-9079-14269D30CF69}"/>
              </a:ext>
            </a:extLst>
          </p:cNvPr>
          <p:cNvCxnSpPr/>
          <p:nvPr/>
        </p:nvCxnSpPr>
        <p:spPr>
          <a:xfrm flipH="1" flipV="1">
            <a:off x="382688" y="4794059"/>
            <a:ext cx="13512" cy="37187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00600212-B002-4FFB-85A3-90B6278EB0C1}"/>
              </a:ext>
            </a:extLst>
          </p:cNvPr>
          <p:cNvCxnSpPr/>
          <p:nvPr/>
        </p:nvCxnSpPr>
        <p:spPr>
          <a:xfrm flipH="1" flipV="1">
            <a:off x="8776825" y="2979892"/>
            <a:ext cx="13512" cy="37187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A590D689-FA16-4622-92AB-9ABD5E450E07}"/>
              </a:ext>
            </a:extLst>
          </p:cNvPr>
          <p:cNvCxnSpPr/>
          <p:nvPr/>
        </p:nvCxnSpPr>
        <p:spPr>
          <a:xfrm flipH="1" flipV="1">
            <a:off x="5036268" y="2986970"/>
            <a:ext cx="13512" cy="37187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A68FCD2B-2E2C-4055-9A0C-258920CD9564}"/>
              </a:ext>
            </a:extLst>
          </p:cNvPr>
          <p:cNvCxnSpPr/>
          <p:nvPr/>
        </p:nvCxnSpPr>
        <p:spPr>
          <a:xfrm flipH="1" flipV="1">
            <a:off x="8045203" y="4768071"/>
            <a:ext cx="13512" cy="37187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5ADBE1F6-5BD3-4EB0-9C73-7B16DB9DCB40}"/>
              </a:ext>
            </a:extLst>
          </p:cNvPr>
          <p:cNvSpPr/>
          <p:nvPr/>
        </p:nvSpPr>
        <p:spPr>
          <a:xfrm>
            <a:off x="7775733" y="4580322"/>
            <a:ext cx="1530933" cy="218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noFill/>
              </a:rPr>
              <a:t>д</a:t>
            </a:r>
            <a:r>
              <a:rPr lang="ru-RU" sz="8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ежегодно</a:t>
            </a:r>
            <a:r>
              <a:rPr lang="ru-RU" sz="8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 до 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irce Extra Bold" panose="020B0802020203020203" pitchFamily="34" charset="-52"/>
              </a:rPr>
              <a:t>15.02</a:t>
            </a:r>
            <a:endParaRPr lang="ru-RU" sz="1100" b="1" dirty="0">
              <a:solidFill>
                <a:schemeClr val="tx1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3713FB1E-42E6-48E2-90F9-EEBCC8657109}"/>
              </a:ext>
            </a:extLst>
          </p:cNvPr>
          <p:cNvSpPr/>
          <p:nvPr/>
        </p:nvSpPr>
        <p:spPr>
          <a:xfrm>
            <a:off x="158284" y="4628145"/>
            <a:ext cx="1103854" cy="218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noFill/>
              </a:rPr>
              <a:t>д</a:t>
            </a:r>
            <a:r>
              <a:rPr lang="ru-RU" sz="8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irce Extra Bold" panose="020B0802020203020203" pitchFamily="34" charset="-52"/>
              </a:rPr>
              <a:t>10 </a:t>
            </a:r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раб. дней</a:t>
            </a:r>
            <a:endParaRPr lang="ru-RU" sz="1000" b="1" dirty="0">
              <a:solidFill>
                <a:schemeClr val="tx1"/>
              </a:solidFill>
              <a:latin typeface="Circe" panose="020B0502020203020203" pitchFamily="34" charset="-52"/>
            </a:endParaRPr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F01DCCFC-6C96-4AD4-A17F-7492079FDBF6}"/>
              </a:ext>
            </a:extLst>
          </p:cNvPr>
          <p:cNvSpPr/>
          <p:nvPr/>
        </p:nvSpPr>
        <p:spPr>
          <a:xfrm>
            <a:off x="2224439" y="2840040"/>
            <a:ext cx="1484568" cy="218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noFill/>
              </a:rPr>
              <a:t>д</a:t>
            </a:r>
            <a:r>
              <a:rPr lang="ru-RU" sz="8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ежегодно до 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irce Extra Bold" panose="020B0802020203020203" pitchFamily="34" charset="-52"/>
              </a:rPr>
              <a:t>01.08.</a:t>
            </a:r>
            <a:endParaRPr lang="ru-RU" sz="1100" b="1" dirty="0">
              <a:solidFill>
                <a:schemeClr val="tx1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DE162A42-C36F-42D3-B4A4-BA0FD7592010}"/>
              </a:ext>
            </a:extLst>
          </p:cNvPr>
          <p:cNvSpPr/>
          <p:nvPr/>
        </p:nvSpPr>
        <p:spPr>
          <a:xfrm>
            <a:off x="4852457" y="2859710"/>
            <a:ext cx="1484568" cy="218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noFill/>
              </a:rPr>
              <a:t>д</a:t>
            </a:r>
            <a:r>
              <a:rPr lang="ru-RU" sz="8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ежегодно до 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irce Extra Bold" panose="020B0802020203020203" pitchFamily="34" charset="-52"/>
              </a:rPr>
              <a:t>01.10.</a:t>
            </a:r>
            <a:endParaRPr lang="ru-RU" sz="1100" b="1" dirty="0">
              <a:solidFill>
                <a:schemeClr val="tx1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D5826277-2CB0-471E-9F30-AB9B4DBB30AD}"/>
              </a:ext>
            </a:extLst>
          </p:cNvPr>
          <p:cNvSpPr/>
          <p:nvPr/>
        </p:nvSpPr>
        <p:spPr>
          <a:xfrm>
            <a:off x="8580813" y="2797561"/>
            <a:ext cx="1103854" cy="218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noFill/>
              </a:rPr>
              <a:t>д</a:t>
            </a:r>
            <a:r>
              <a:rPr lang="ru-RU" sz="8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irce Extra Bold" panose="020B0802020203020203" pitchFamily="34" charset="-52"/>
              </a:rPr>
              <a:t>20 </a:t>
            </a:r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irce" panose="020B0502020203020203" pitchFamily="34" charset="-52"/>
              </a:rPr>
              <a:t>раб. дней</a:t>
            </a:r>
            <a:endParaRPr lang="ru-RU" sz="1000" dirty="0">
              <a:solidFill>
                <a:schemeClr val="tx1"/>
              </a:solidFill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3799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39325C4-BF0B-4A06-BA1F-7539E787432A}"/>
              </a:ext>
            </a:extLst>
          </p:cNvPr>
          <p:cNvGrpSpPr/>
          <p:nvPr/>
        </p:nvGrpSpPr>
        <p:grpSpPr>
          <a:xfrm>
            <a:off x="-335637" y="1561897"/>
            <a:ext cx="12187368" cy="3150970"/>
            <a:chOff x="-186265" y="1561655"/>
            <a:chExt cx="12187368" cy="3150970"/>
          </a:xfrm>
        </p:grpSpPr>
        <p:grpSp>
          <p:nvGrpSpPr>
            <p:cNvPr id="3" name="Group 101">
              <a:extLst>
                <a:ext uri="{FF2B5EF4-FFF2-40B4-BE49-F238E27FC236}">
                  <a16:creationId xmlns:a16="http://schemas.microsoft.com/office/drawing/2014/main" id="{60D10594-024B-40F4-A324-8DEF1DE13E5D}"/>
                </a:ext>
              </a:extLst>
            </p:cNvPr>
            <p:cNvGrpSpPr/>
            <p:nvPr/>
          </p:nvGrpSpPr>
          <p:grpSpPr>
            <a:xfrm>
              <a:off x="4320823" y="1614421"/>
              <a:ext cx="3550354" cy="2845898"/>
              <a:chOff x="3493675" y="1555750"/>
              <a:chExt cx="5204650" cy="4171951"/>
            </a:xfrm>
          </p:grpSpPr>
          <p:sp>
            <p:nvSpPr>
              <p:cNvPr id="5" name="Freeform: Shape 100">
                <a:extLst>
                  <a:ext uri="{FF2B5EF4-FFF2-40B4-BE49-F238E27FC236}">
                    <a16:creationId xmlns:a16="http://schemas.microsoft.com/office/drawing/2014/main" id="{F883805A-C1DF-4529-9999-CBB9C287A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555" y="1555750"/>
                <a:ext cx="4298405" cy="4171951"/>
              </a:xfrm>
              <a:custGeom>
                <a:avLst/>
                <a:gdLst>
                  <a:gd name="connsiteX0" fmla="*/ 1320167 w 4298405"/>
                  <a:gd name="connsiteY0" fmla="*/ 6351 h 4171951"/>
                  <a:gd name="connsiteX1" fmla="*/ 1414038 w 4298405"/>
                  <a:gd name="connsiteY1" fmla="*/ 236832 h 4171951"/>
                  <a:gd name="connsiteX2" fmla="*/ 392501 w 4298405"/>
                  <a:gd name="connsiteY2" fmla="*/ 1322245 h 4171951"/>
                  <a:gd name="connsiteX3" fmla="*/ 1438982 w 4298405"/>
                  <a:gd name="connsiteY3" fmla="*/ 3940138 h 4171951"/>
                  <a:gd name="connsiteX4" fmla="*/ 1348348 w 4298405"/>
                  <a:gd name="connsiteY4" fmla="*/ 4171951 h 4171951"/>
                  <a:gd name="connsiteX5" fmla="*/ 172200 w 4298405"/>
                  <a:gd name="connsiteY5" fmla="*/ 2963590 h 4171951"/>
                  <a:gd name="connsiteX6" fmla="*/ 1320167 w 4298405"/>
                  <a:gd name="connsiteY6" fmla="*/ 6351 h 4171951"/>
                  <a:gd name="connsiteX7" fmla="*/ 2976823 w 4298405"/>
                  <a:gd name="connsiteY7" fmla="*/ 0 h 4171951"/>
                  <a:gd name="connsiteX8" fmla="*/ 4126021 w 4298405"/>
                  <a:gd name="connsiteY8" fmla="*/ 2957239 h 4171951"/>
                  <a:gd name="connsiteX9" fmla="*/ 2948612 w 4298405"/>
                  <a:gd name="connsiteY9" fmla="*/ 4165600 h 4171951"/>
                  <a:gd name="connsiteX10" fmla="*/ 2857881 w 4298405"/>
                  <a:gd name="connsiteY10" fmla="*/ 3933787 h 4171951"/>
                  <a:gd name="connsiteX11" fmla="*/ 3905483 w 4298405"/>
                  <a:gd name="connsiteY11" fmla="*/ 1315894 h 4171951"/>
                  <a:gd name="connsiteX12" fmla="*/ 2882851 w 4298405"/>
                  <a:gd name="connsiteY12" fmla="*/ 230481 h 4171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8405" h="4171951">
                    <a:moveTo>
                      <a:pt x="1320167" y="6351"/>
                    </a:moveTo>
                    <a:lnTo>
                      <a:pt x="1414038" y="236832"/>
                    </a:lnTo>
                    <a:cubicBezTo>
                      <a:pt x="950396" y="443904"/>
                      <a:pt x="583480" y="833876"/>
                      <a:pt x="392501" y="1322245"/>
                    </a:cubicBezTo>
                    <a:cubicBezTo>
                      <a:pt x="-8688" y="2347895"/>
                      <a:pt x="459906" y="3520095"/>
                      <a:pt x="1438982" y="3940138"/>
                    </a:cubicBezTo>
                    <a:lnTo>
                      <a:pt x="1348348" y="4171951"/>
                    </a:lnTo>
                    <a:cubicBezTo>
                      <a:pt x="818443" y="3946989"/>
                      <a:pt x="395548" y="3512482"/>
                      <a:pt x="172200" y="2963590"/>
                    </a:cubicBezTo>
                    <a:cubicBezTo>
                      <a:pt x="-294299" y="1816513"/>
                      <a:pt x="219611" y="492626"/>
                      <a:pt x="1320167" y="6351"/>
                    </a:cubicBezTo>
                    <a:close/>
                    <a:moveTo>
                      <a:pt x="2976823" y="0"/>
                    </a:moveTo>
                    <a:cubicBezTo>
                      <a:pt x="4078558" y="486275"/>
                      <a:pt x="4593019" y="1810162"/>
                      <a:pt x="4126021" y="2957239"/>
                    </a:cubicBezTo>
                    <a:cubicBezTo>
                      <a:pt x="3902433" y="3506131"/>
                      <a:pt x="3479085" y="3940638"/>
                      <a:pt x="2948612" y="4165600"/>
                    </a:cubicBezTo>
                    <a:lnTo>
                      <a:pt x="2857881" y="3933787"/>
                    </a:lnTo>
                    <a:cubicBezTo>
                      <a:pt x="3838006" y="3513744"/>
                      <a:pt x="4307102" y="2341544"/>
                      <a:pt x="3905483" y="1315894"/>
                    </a:cubicBezTo>
                    <a:cubicBezTo>
                      <a:pt x="3714299" y="827525"/>
                      <a:pt x="3346991" y="437553"/>
                      <a:pt x="2882851" y="23048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EDEE">
                      <a:alpha val="0"/>
                    </a:srgbClr>
                  </a:gs>
                  <a:gs pos="68000">
                    <a:srgbClr val="EFEDEE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" name="Freeform: Shape 35">
                <a:extLst>
                  <a:ext uri="{FF2B5EF4-FFF2-40B4-BE49-F238E27FC236}">
                    <a16:creationId xmlns:a16="http://schemas.microsoft.com/office/drawing/2014/main" id="{E32399F1-668C-4B52-9822-CE30155C4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4638" y="1757363"/>
                <a:ext cx="1149187" cy="1149350"/>
              </a:xfrm>
              <a:custGeom>
                <a:avLst/>
                <a:gdLst>
                  <a:gd name="connsiteX0" fmla="*/ 573718 w 1149187"/>
                  <a:gd name="connsiteY0" fmla="*/ 0 h 1149350"/>
                  <a:gd name="connsiteX1" fmla="*/ 1149187 w 1149187"/>
                  <a:gd name="connsiteY1" fmla="*/ 574675 h 1149350"/>
                  <a:gd name="connsiteX2" fmla="*/ 573718 w 1149187"/>
                  <a:gd name="connsiteY2" fmla="*/ 1149350 h 1149350"/>
                  <a:gd name="connsiteX3" fmla="*/ 490027 w 1149187"/>
                  <a:gd name="connsiteY3" fmla="*/ 1140925 h 1149350"/>
                  <a:gd name="connsiteX4" fmla="*/ 468404 w 1149187"/>
                  <a:gd name="connsiteY4" fmla="*/ 1096138 h 1149350"/>
                  <a:gd name="connsiteX5" fmla="*/ 60454 w 1149187"/>
                  <a:gd name="connsiteY5" fmla="*/ 602436 h 1149350"/>
                  <a:gd name="connsiteX6" fmla="*/ 0 w 1149187"/>
                  <a:gd name="connsiteY6" fmla="*/ 557330 h 1149350"/>
                  <a:gd name="connsiteX7" fmla="*/ 9941 w 1149187"/>
                  <a:gd name="connsiteY7" fmla="*/ 458858 h 1149350"/>
                  <a:gd name="connsiteX8" fmla="*/ 573718 w 1149187"/>
                  <a:gd name="connsiteY8" fmla="*/ 0 h 114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9187" h="1149350">
                    <a:moveTo>
                      <a:pt x="573718" y="0"/>
                    </a:moveTo>
                    <a:cubicBezTo>
                      <a:pt x="891541" y="0"/>
                      <a:pt x="1149187" y="257291"/>
                      <a:pt x="1149187" y="574675"/>
                    </a:cubicBezTo>
                    <a:cubicBezTo>
                      <a:pt x="1149187" y="892059"/>
                      <a:pt x="891541" y="1149350"/>
                      <a:pt x="573718" y="1149350"/>
                    </a:cubicBezTo>
                    <a:lnTo>
                      <a:pt x="490027" y="1140925"/>
                    </a:lnTo>
                    <a:lnTo>
                      <a:pt x="468404" y="1096138"/>
                    </a:lnTo>
                    <a:cubicBezTo>
                      <a:pt x="365117" y="906425"/>
                      <a:pt x="226136" y="738866"/>
                      <a:pt x="60454" y="602436"/>
                    </a:cubicBezTo>
                    <a:lnTo>
                      <a:pt x="0" y="557330"/>
                    </a:lnTo>
                    <a:lnTo>
                      <a:pt x="9941" y="458858"/>
                    </a:lnTo>
                    <a:cubicBezTo>
                      <a:pt x="63601" y="196989"/>
                      <a:pt x="295623" y="0"/>
                      <a:pt x="573718" y="0"/>
                    </a:cubicBezTo>
                    <a:close/>
                  </a:path>
                </a:pathLst>
              </a:custGeom>
              <a:solidFill>
                <a:srgbClr val="768FA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Freeform: Shape 36">
                <a:extLst>
                  <a:ext uri="{FF2B5EF4-FFF2-40B4-BE49-F238E27FC236}">
                    <a16:creationId xmlns:a16="http://schemas.microsoft.com/office/drawing/2014/main" id="{49213B3B-19E4-4E3A-8476-B1F8A571D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9718" y="3065463"/>
                <a:ext cx="978607" cy="1150938"/>
              </a:xfrm>
              <a:custGeom>
                <a:avLst/>
                <a:gdLst>
                  <a:gd name="connsiteX0" fmla="*/ 402344 w 978607"/>
                  <a:gd name="connsiteY0" fmla="*/ 0 h 1150938"/>
                  <a:gd name="connsiteX1" fmla="*/ 978607 w 978607"/>
                  <a:gd name="connsiteY1" fmla="*/ 575469 h 1150938"/>
                  <a:gd name="connsiteX2" fmla="*/ 402344 w 978607"/>
                  <a:gd name="connsiteY2" fmla="*/ 1150938 h 1150938"/>
                  <a:gd name="connsiteX3" fmla="*/ 80150 w 978607"/>
                  <a:gd name="connsiteY3" fmla="*/ 1052657 h 1150938"/>
                  <a:gd name="connsiteX4" fmla="*/ 4387 w 978607"/>
                  <a:gd name="connsiteY4" fmla="*/ 990233 h 1150938"/>
                  <a:gd name="connsiteX5" fmla="*/ 21692 w 978607"/>
                  <a:gd name="connsiteY5" fmla="*/ 923082 h 1150938"/>
                  <a:gd name="connsiteX6" fmla="*/ 55769 w 978607"/>
                  <a:gd name="connsiteY6" fmla="*/ 585788 h 1150938"/>
                  <a:gd name="connsiteX7" fmla="*/ 21692 w 978607"/>
                  <a:gd name="connsiteY7" fmla="*/ 248494 h 1150938"/>
                  <a:gd name="connsiteX8" fmla="*/ 0 w 978607"/>
                  <a:gd name="connsiteY8" fmla="*/ 164320 h 1150938"/>
                  <a:gd name="connsiteX9" fmla="*/ 80150 w 978607"/>
                  <a:gd name="connsiteY9" fmla="*/ 98281 h 1150938"/>
                  <a:gd name="connsiteX10" fmla="*/ 402344 w 978607"/>
                  <a:gd name="connsiteY10" fmla="*/ 0 h 1150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8607" h="1150938">
                    <a:moveTo>
                      <a:pt x="402344" y="0"/>
                    </a:moveTo>
                    <a:cubicBezTo>
                      <a:pt x="720605" y="0"/>
                      <a:pt x="978607" y="257646"/>
                      <a:pt x="978607" y="575469"/>
                    </a:cubicBezTo>
                    <a:cubicBezTo>
                      <a:pt x="978607" y="893292"/>
                      <a:pt x="720605" y="1150938"/>
                      <a:pt x="402344" y="1150938"/>
                    </a:cubicBezTo>
                    <a:cubicBezTo>
                      <a:pt x="282996" y="1150938"/>
                      <a:pt x="172122" y="1114707"/>
                      <a:pt x="80150" y="1052657"/>
                    </a:cubicBezTo>
                    <a:lnTo>
                      <a:pt x="4387" y="990233"/>
                    </a:lnTo>
                    <a:lnTo>
                      <a:pt x="21692" y="923082"/>
                    </a:lnTo>
                    <a:cubicBezTo>
                      <a:pt x="44035" y="814133"/>
                      <a:pt x="55769" y="701328"/>
                      <a:pt x="55769" y="585788"/>
                    </a:cubicBezTo>
                    <a:cubicBezTo>
                      <a:pt x="55769" y="470248"/>
                      <a:pt x="44035" y="357443"/>
                      <a:pt x="21692" y="248494"/>
                    </a:cubicBezTo>
                    <a:lnTo>
                      <a:pt x="0" y="164320"/>
                    </a:lnTo>
                    <a:lnTo>
                      <a:pt x="80150" y="98281"/>
                    </a:lnTo>
                    <a:cubicBezTo>
                      <a:pt x="172122" y="36232"/>
                      <a:pt x="282996" y="0"/>
                      <a:pt x="402344" y="0"/>
                    </a:cubicBezTo>
                    <a:close/>
                  </a:path>
                </a:pathLst>
              </a:custGeom>
              <a:solidFill>
                <a:srgbClr val="B2C0C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Freeform: Shape 37">
                <a:extLst>
                  <a:ext uri="{FF2B5EF4-FFF2-40B4-BE49-F238E27FC236}">
                    <a16:creationId xmlns:a16="http://schemas.microsoft.com/office/drawing/2014/main" id="{014B9683-0279-4A60-A89A-B4C78856C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4858" y="4392613"/>
                <a:ext cx="1148966" cy="1150938"/>
              </a:xfrm>
              <a:custGeom>
                <a:avLst/>
                <a:gdLst>
                  <a:gd name="connsiteX0" fmla="*/ 573497 w 1148966"/>
                  <a:gd name="connsiteY0" fmla="*/ 0 h 1150938"/>
                  <a:gd name="connsiteX1" fmla="*/ 1148966 w 1148966"/>
                  <a:gd name="connsiteY1" fmla="*/ 575469 h 1150938"/>
                  <a:gd name="connsiteX2" fmla="*/ 573497 w 1148966"/>
                  <a:gd name="connsiteY2" fmla="*/ 1150938 h 1150938"/>
                  <a:gd name="connsiteX3" fmla="*/ 9720 w 1148966"/>
                  <a:gd name="connsiteY3" fmla="*/ 691446 h 1150938"/>
                  <a:gd name="connsiteX4" fmla="*/ 0 w 1148966"/>
                  <a:gd name="connsiteY4" fmla="*/ 595032 h 1150938"/>
                  <a:gd name="connsiteX5" fmla="*/ 60233 w 1148966"/>
                  <a:gd name="connsiteY5" fmla="*/ 550090 h 1150938"/>
                  <a:gd name="connsiteX6" fmla="*/ 468183 w 1148966"/>
                  <a:gd name="connsiteY6" fmla="*/ 56388 h 1150938"/>
                  <a:gd name="connsiteX7" fmla="*/ 491412 w 1148966"/>
                  <a:gd name="connsiteY7" fmla="*/ 8275 h 1150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8966" h="1150938">
                    <a:moveTo>
                      <a:pt x="573497" y="0"/>
                    </a:moveTo>
                    <a:cubicBezTo>
                      <a:pt x="891320" y="0"/>
                      <a:pt x="1148966" y="257646"/>
                      <a:pt x="1148966" y="575469"/>
                    </a:cubicBezTo>
                    <a:cubicBezTo>
                      <a:pt x="1148966" y="893292"/>
                      <a:pt x="891320" y="1150938"/>
                      <a:pt x="573497" y="1150938"/>
                    </a:cubicBezTo>
                    <a:cubicBezTo>
                      <a:pt x="295402" y="1150938"/>
                      <a:pt x="63380" y="953678"/>
                      <a:pt x="9720" y="691446"/>
                    </a:cubicBezTo>
                    <a:lnTo>
                      <a:pt x="0" y="595032"/>
                    </a:lnTo>
                    <a:lnTo>
                      <a:pt x="60233" y="550090"/>
                    </a:lnTo>
                    <a:cubicBezTo>
                      <a:pt x="225915" y="413660"/>
                      <a:pt x="364896" y="246102"/>
                      <a:pt x="468183" y="56388"/>
                    </a:cubicBezTo>
                    <a:lnTo>
                      <a:pt x="491412" y="8275"/>
                    </a:lnTo>
                    <a:close/>
                  </a:path>
                </a:pathLst>
              </a:custGeom>
              <a:solidFill>
                <a:srgbClr val="046C9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Freeform: Shape 40">
                <a:extLst>
                  <a:ext uri="{FF2B5EF4-FFF2-40B4-BE49-F238E27FC236}">
                    <a16:creationId xmlns:a16="http://schemas.microsoft.com/office/drawing/2014/main" id="{F7334FBC-B9AB-4683-89BB-0EF941C69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37699" y="1763714"/>
                <a:ext cx="1147957" cy="1149350"/>
              </a:xfrm>
              <a:custGeom>
                <a:avLst/>
                <a:gdLst>
                  <a:gd name="connsiteX0" fmla="*/ 573718 w 1149187"/>
                  <a:gd name="connsiteY0" fmla="*/ 0 h 1149350"/>
                  <a:gd name="connsiteX1" fmla="*/ 1149187 w 1149187"/>
                  <a:gd name="connsiteY1" fmla="*/ 574675 h 1149350"/>
                  <a:gd name="connsiteX2" fmla="*/ 573718 w 1149187"/>
                  <a:gd name="connsiteY2" fmla="*/ 1149350 h 1149350"/>
                  <a:gd name="connsiteX3" fmla="*/ 490027 w 1149187"/>
                  <a:gd name="connsiteY3" fmla="*/ 1140925 h 1149350"/>
                  <a:gd name="connsiteX4" fmla="*/ 468404 w 1149187"/>
                  <a:gd name="connsiteY4" fmla="*/ 1096138 h 1149350"/>
                  <a:gd name="connsiteX5" fmla="*/ 60454 w 1149187"/>
                  <a:gd name="connsiteY5" fmla="*/ 602436 h 1149350"/>
                  <a:gd name="connsiteX6" fmla="*/ 0 w 1149187"/>
                  <a:gd name="connsiteY6" fmla="*/ 557330 h 1149350"/>
                  <a:gd name="connsiteX7" fmla="*/ 9941 w 1149187"/>
                  <a:gd name="connsiteY7" fmla="*/ 458858 h 1149350"/>
                  <a:gd name="connsiteX8" fmla="*/ 573718 w 1149187"/>
                  <a:gd name="connsiteY8" fmla="*/ 0 h 114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9187" h="1149350">
                    <a:moveTo>
                      <a:pt x="573718" y="0"/>
                    </a:moveTo>
                    <a:cubicBezTo>
                      <a:pt x="891541" y="0"/>
                      <a:pt x="1149187" y="257291"/>
                      <a:pt x="1149187" y="574675"/>
                    </a:cubicBezTo>
                    <a:cubicBezTo>
                      <a:pt x="1149187" y="892059"/>
                      <a:pt x="891541" y="1149350"/>
                      <a:pt x="573718" y="1149350"/>
                    </a:cubicBezTo>
                    <a:lnTo>
                      <a:pt x="490027" y="1140925"/>
                    </a:lnTo>
                    <a:lnTo>
                      <a:pt x="468404" y="1096138"/>
                    </a:lnTo>
                    <a:cubicBezTo>
                      <a:pt x="365117" y="906425"/>
                      <a:pt x="226136" y="738866"/>
                      <a:pt x="60454" y="602436"/>
                    </a:cubicBezTo>
                    <a:lnTo>
                      <a:pt x="0" y="557330"/>
                    </a:lnTo>
                    <a:lnTo>
                      <a:pt x="9941" y="458858"/>
                    </a:lnTo>
                    <a:cubicBezTo>
                      <a:pt x="63601" y="196989"/>
                      <a:pt x="295623" y="0"/>
                      <a:pt x="573718" y="0"/>
                    </a:cubicBezTo>
                    <a:close/>
                  </a:path>
                </a:pathLst>
              </a:custGeom>
              <a:solidFill>
                <a:srgbClr val="018791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Freeform: Shape 41">
                <a:extLst>
                  <a:ext uri="{FF2B5EF4-FFF2-40B4-BE49-F238E27FC236}">
                    <a16:creationId xmlns:a16="http://schemas.microsoft.com/office/drawing/2014/main" id="{48E6E268-37FD-4615-A8F1-7DDEEB196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93675" y="3071814"/>
                <a:ext cx="977560" cy="1150938"/>
              </a:xfrm>
              <a:custGeom>
                <a:avLst/>
                <a:gdLst>
                  <a:gd name="connsiteX0" fmla="*/ 402344 w 978607"/>
                  <a:gd name="connsiteY0" fmla="*/ 0 h 1150938"/>
                  <a:gd name="connsiteX1" fmla="*/ 978607 w 978607"/>
                  <a:gd name="connsiteY1" fmla="*/ 575469 h 1150938"/>
                  <a:gd name="connsiteX2" fmla="*/ 402344 w 978607"/>
                  <a:gd name="connsiteY2" fmla="*/ 1150938 h 1150938"/>
                  <a:gd name="connsiteX3" fmla="*/ 80150 w 978607"/>
                  <a:gd name="connsiteY3" fmla="*/ 1052657 h 1150938"/>
                  <a:gd name="connsiteX4" fmla="*/ 4387 w 978607"/>
                  <a:gd name="connsiteY4" fmla="*/ 990233 h 1150938"/>
                  <a:gd name="connsiteX5" fmla="*/ 21692 w 978607"/>
                  <a:gd name="connsiteY5" fmla="*/ 923082 h 1150938"/>
                  <a:gd name="connsiteX6" fmla="*/ 55769 w 978607"/>
                  <a:gd name="connsiteY6" fmla="*/ 585788 h 1150938"/>
                  <a:gd name="connsiteX7" fmla="*/ 21692 w 978607"/>
                  <a:gd name="connsiteY7" fmla="*/ 248494 h 1150938"/>
                  <a:gd name="connsiteX8" fmla="*/ 0 w 978607"/>
                  <a:gd name="connsiteY8" fmla="*/ 164320 h 1150938"/>
                  <a:gd name="connsiteX9" fmla="*/ 80150 w 978607"/>
                  <a:gd name="connsiteY9" fmla="*/ 98281 h 1150938"/>
                  <a:gd name="connsiteX10" fmla="*/ 402344 w 978607"/>
                  <a:gd name="connsiteY10" fmla="*/ 0 h 1150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8607" h="1150938">
                    <a:moveTo>
                      <a:pt x="402344" y="0"/>
                    </a:moveTo>
                    <a:cubicBezTo>
                      <a:pt x="720605" y="0"/>
                      <a:pt x="978607" y="257646"/>
                      <a:pt x="978607" y="575469"/>
                    </a:cubicBezTo>
                    <a:cubicBezTo>
                      <a:pt x="978607" y="893292"/>
                      <a:pt x="720605" y="1150938"/>
                      <a:pt x="402344" y="1150938"/>
                    </a:cubicBezTo>
                    <a:cubicBezTo>
                      <a:pt x="282996" y="1150938"/>
                      <a:pt x="172122" y="1114707"/>
                      <a:pt x="80150" y="1052657"/>
                    </a:cubicBezTo>
                    <a:lnTo>
                      <a:pt x="4387" y="990233"/>
                    </a:lnTo>
                    <a:lnTo>
                      <a:pt x="21692" y="923082"/>
                    </a:lnTo>
                    <a:cubicBezTo>
                      <a:pt x="44035" y="814133"/>
                      <a:pt x="55769" y="701328"/>
                      <a:pt x="55769" y="585788"/>
                    </a:cubicBezTo>
                    <a:cubicBezTo>
                      <a:pt x="55769" y="470248"/>
                      <a:pt x="44035" y="357443"/>
                      <a:pt x="21692" y="248494"/>
                    </a:cubicBezTo>
                    <a:lnTo>
                      <a:pt x="0" y="164320"/>
                    </a:lnTo>
                    <a:lnTo>
                      <a:pt x="80150" y="98281"/>
                    </a:lnTo>
                    <a:cubicBezTo>
                      <a:pt x="172122" y="36232"/>
                      <a:pt x="282996" y="0"/>
                      <a:pt x="402344" y="0"/>
                    </a:cubicBezTo>
                    <a:close/>
                  </a:path>
                </a:pathLst>
              </a:custGeom>
              <a:solidFill>
                <a:srgbClr val="6DA3C7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: Shape 72">
                <a:extLst>
                  <a:ext uri="{FF2B5EF4-FFF2-40B4-BE49-F238E27FC236}">
                    <a16:creationId xmlns:a16="http://schemas.microsoft.com/office/drawing/2014/main" id="{C92F0486-CF38-4367-BD8A-673B1D182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37700" y="4398964"/>
                <a:ext cx="1147736" cy="1150938"/>
              </a:xfrm>
              <a:custGeom>
                <a:avLst/>
                <a:gdLst>
                  <a:gd name="connsiteX0" fmla="*/ 573497 w 1148966"/>
                  <a:gd name="connsiteY0" fmla="*/ 0 h 1150938"/>
                  <a:gd name="connsiteX1" fmla="*/ 1148966 w 1148966"/>
                  <a:gd name="connsiteY1" fmla="*/ 575469 h 1150938"/>
                  <a:gd name="connsiteX2" fmla="*/ 573497 w 1148966"/>
                  <a:gd name="connsiteY2" fmla="*/ 1150938 h 1150938"/>
                  <a:gd name="connsiteX3" fmla="*/ 9720 w 1148966"/>
                  <a:gd name="connsiteY3" fmla="*/ 691446 h 1150938"/>
                  <a:gd name="connsiteX4" fmla="*/ 0 w 1148966"/>
                  <a:gd name="connsiteY4" fmla="*/ 595032 h 1150938"/>
                  <a:gd name="connsiteX5" fmla="*/ 60233 w 1148966"/>
                  <a:gd name="connsiteY5" fmla="*/ 550090 h 1150938"/>
                  <a:gd name="connsiteX6" fmla="*/ 468183 w 1148966"/>
                  <a:gd name="connsiteY6" fmla="*/ 56388 h 1150938"/>
                  <a:gd name="connsiteX7" fmla="*/ 491412 w 1148966"/>
                  <a:gd name="connsiteY7" fmla="*/ 8275 h 1150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8966" h="1150938">
                    <a:moveTo>
                      <a:pt x="573497" y="0"/>
                    </a:moveTo>
                    <a:cubicBezTo>
                      <a:pt x="891320" y="0"/>
                      <a:pt x="1148966" y="257646"/>
                      <a:pt x="1148966" y="575469"/>
                    </a:cubicBezTo>
                    <a:cubicBezTo>
                      <a:pt x="1148966" y="893292"/>
                      <a:pt x="891320" y="1150938"/>
                      <a:pt x="573497" y="1150938"/>
                    </a:cubicBezTo>
                    <a:cubicBezTo>
                      <a:pt x="295402" y="1150938"/>
                      <a:pt x="63380" y="953678"/>
                      <a:pt x="9720" y="691446"/>
                    </a:cubicBezTo>
                    <a:lnTo>
                      <a:pt x="0" y="595032"/>
                    </a:lnTo>
                    <a:lnTo>
                      <a:pt x="60233" y="550090"/>
                    </a:lnTo>
                    <a:cubicBezTo>
                      <a:pt x="225915" y="413660"/>
                      <a:pt x="364896" y="246102"/>
                      <a:pt x="468183" y="56388"/>
                    </a:cubicBezTo>
                    <a:lnTo>
                      <a:pt x="491412" y="8275"/>
                    </a:lnTo>
                    <a:close/>
                  </a:path>
                </a:pathLst>
              </a:custGeom>
              <a:solidFill>
                <a:srgbClr val="09CAC7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4C2D91E5-60FD-4298-9A62-8D4BB8560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66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81160" y="1882588"/>
              <a:ext cx="426322" cy="42632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B17FF3-8F46-4CA2-B131-86CAED910403}"/>
                </a:ext>
              </a:extLst>
            </p:cNvPr>
            <p:cNvSpPr txBox="1"/>
            <p:nvPr/>
          </p:nvSpPr>
          <p:spPr>
            <a:xfrm>
              <a:off x="7675885" y="1561655"/>
              <a:ext cx="4274029" cy="92333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spc="-2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ExtraBold" pitchFamily="2" charset="0"/>
                </a:rPr>
                <a:t>НЕ</a:t>
              </a:r>
              <a:r>
                <a:rPr lang="ru-RU" sz="1400" spc="-2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  <a:t> является иностранным ЮЛ или</a:t>
              </a:r>
              <a:r>
                <a:rPr lang="en-US" sz="1400" spc="-2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  <a:t> </a:t>
              </a:r>
              <a:r>
                <a:rPr lang="ru-RU" sz="1400" spc="-2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  <a:t>российским ЮЛ, </a:t>
              </a:r>
              <a:br>
                <a:rPr lang="ru-RU" sz="1400" spc="-2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</a:br>
              <a:r>
                <a:rPr lang="ru-RU" sz="1400" spc="-2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  <a:t>в уставном капитале которого доля участия иностранных ЮЛ в совокупности</a:t>
              </a:r>
              <a:r>
                <a:rPr lang="ru-RU" sz="1600" spc="-2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ExtraBold" panose="00000900000000000000" pitchFamily="50" charset="-52"/>
                </a:rPr>
                <a:t> </a:t>
              </a:r>
              <a:r>
                <a:rPr lang="ru-RU" sz="1400" spc="-2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ExtraBold" panose="00000900000000000000" pitchFamily="50" charset="-52"/>
                </a:rPr>
                <a:t>превышает 25%</a:t>
              </a:r>
              <a:endParaRPr lang="ru-RU" sz="1400" spc="-20" dirty="0"/>
            </a:p>
            <a:p>
              <a:pPr>
                <a:lnSpc>
                  <a:spcPct val="90000"/>
                </a:lnSpc>
              </a:pPr>
              <a:endParaRPr lang="ru-RU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-52"/>
              </a:endParaRPr>
            </a:p>
          </p:txBody>
        </p: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A1509D24-8AC9-4850-878E-4758B9BD45F1}"/>
                </a:ext>
              </a:extLst>
            </p:cNvPr>
            <p:cNvGrpSpPr>
              <a:grpSpLocks/>
            </p:cNvGrpSpPr>
            <p:nvPr/>
          </p:nvGrpSpPr>
          <p:grpSpPr>
            <a:xfrm>
              <a:off x="5137047" y="2145794"/>
              <a:ext cx="1887520" cy="1828250"/>
              <a:chOff x="2872841" y="4916323"/>
              <a:chExt cx="1041793" cy="1046602"/>
            </a:xfrm>
          </p:grpSpPr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145F2FA8-2D04-4DD9-A197-C6F6A248CE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2841" y="4916323"/>
                <a:ext cx="1041793" cy="1046602"/>
              </a:xfrm>
              <a:prstGeom prst="ellipse">
                <a:avLst/>
              </a:prstGeom>
              <a:solidFill>
                <a:schemeClr val="bg1">
                  <a:lumMod val="95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972F30CA-CE77-4A18-A24E-ADDBE282CB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64684" y="4997657"/>
                <a:ext cx="868161" cy="8725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A87FB7-1CDE-41D7-9593-608E914F7EEE}"/>
                  </a:ext>
                </a:extLst>
              </p:cNvPr>
              <p:cNvSpPr txBox="1"/>
              <p:nvPr/>
            </p:nvSpPr>
            <p:spPr>
              <a:xfrm>
                <a:off x="2905907" y="5213885"/>
                <a:ext cx="985715" cy="422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017FA2"/>
                    </a:solidFill>
                    <a:latin typeface="Gilroy ExtraBold" pitchFamily="2" charset="0"/>
                  </a:rPr>
                  <a:t>ТРЕБОВАНИЯ </a:t>
                </a:r>
                <a:br>
                  <a:rPr lang="ru-RU" sz="1400" b="1" dirty="0">
                    <a:solidFill>
                      <a:srgbClr val="017FA2"/>
                    </a:solidFill>
                    <a:latin typeface="Gilroy ExtraBold" pitchFamily="2" charset="0"/>
                  </a:rPr>
                </a:br>
                <a:r>
                  <a:rPr lang="ru-RU" sz="1400" b="1" dirty="0">
                    <a:solidFill>
                      <a:srgbClr val="017FA2"/>
                    </a:solidFill>
                    <a:latin typeface="Gilroy ExtraBold" pitchFamily="2" charset="0"/>
                  </a:rPr>
                  <a:t>К ПОЛУЧАТЕЛЯМ ПОДДЕРЖКИ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64C5F7D-8FC7-4003-A3FE-F2524E32E5D6}"/>
                </a:ext>
              </a:extLst>
            </p:cNvPr>
            <p:cNvSpPr txBox="1"/>
            <p:nvPr/>
          </p:nvSpPr>
          <p:spPr>
            <a:xfrm>
              <a:off x="8017840" y="2478320"/>
              <a:ext cx="3861726" cy="86793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ru-RU" sz="1400" b="1" noProof="1">
                  <a:latin typeface="Gilroy ExtraBold" pitchFamily="2" charset="0"/>
                </a:rPr>
                <a:t>НЕ</a:t>
              </a:r>
              <a:r>
                <a:rPr lang="ru-RU" sz="1400" b="1" noProof="1"/>
                <a:t> находится в перечне организаций </a:t>
              </a:r>
              <a:br>
                <a:rPr lang="en-US" sz="1400" b="1" noProof="1"/>
              </a:br>
              <a:r>
                <a:rPr lang="ru-RU" sz="1400" b="1" noProof="1"/>
                <a:t>и физических лиц</a:t>
              </a:r>
              <a:r>
                <a:rPr lang="ru-RU" sz="1400" noProof="1"/>
                <a:t>, в отношении которых имеются сведения об их причастности </a:t>
              </a:r>
              <a:br>
                <a:rPr lang="ru-RU" sz="1400" noProof="1"/>
              </a:br>
              <a:r>
                <a:rPr lang="ru-RU" sz="1400" spc="-20" noProof="1"/>
                <a:t>к </a:t>
              </a:r>
              <a:r>
                <a:rPr lang="ru-RU" sz="1400" b="1" spc="-20" noProof="1">
                  <a:latin typeface="Gilroy ExtraBold" pitchFamily="2" charset="0"/>
                </a:rPr>
                <a:t>экстремистской деятельности</a:t>
              </a:r>
              <a:r>
                <a:rPr lang="ru-RU" sz="1400" b="1" spc="-20" noProof="1"/>
                <a:t> или </a:t>
              </a:r>
              <a:r>
                <a:rPr lang="ru-RU" sz="1400" b="1" spc="-20" noProof="1">
                  <a:latin typeface="Gilroy ExtraBold" pitchFamily="2" charset="0"/>
                </a:rPr>
                <a:t>терроризму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A4D3265-8EC3-42B5-8432-1CAC0B87D9AB}"/>
                </a:ext>
              </a:extLst>
            </p:cNvPr>
            <p:cNvSpPr txBox="1"/>
            <p:nvPr/>
          </p:nvSpPr>
          <p:spPr>
            <a:xfrm>
              <a:off x="7775524" y="3659366"/>
              <a:ext cx="4225579" cy="86793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ru-RU" sz="1400" b="1" spc="-20" noProof="1">
                  <a:latin typeface="Gilroy ExtraBold" pitchFamily="2" charset="0"/>
                </a:rPr>
                <a:t>НЕ получает средств из федерального бюджета </a:t>
              </a:r>
              <a:r>
                <a:rPr lang="ru-RU" sz="1400" spc="-20" noProof="1"/>
                <a:t>на основании иных НПА РФ, решений о порядке предоставления субсидии на соответствующие цели</a:t>
              </a:r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1F10D73C-E548-461B-8063-0CE7DE580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7803" y="3729067"/>
              <a:ext cx="422208" cy="422208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E92151E-1FAD-41F7-8446-0441F2730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926" y="2850007"/>
              <a:ext cx="380581" cy="38058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AB44520-3B33-4D67-96A8-58114AC6C2AF}"/>
                </a:ext>
              </a:extLst>
            </p:cNvPr>
            <p:cNvSpPr txBox="1"/>
            <p:nvPr/>
          </p:nvSpPr>
          <p:spPr>
            <a:xfrm>
              <a:off x="347745" y="1688017"/>
              <a:ext cx="4186044" cy="3077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ru-RU" sz="14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ExtraBold" pitchFamily="2" charset="0"/>
                </a:rPr>
                <a:t>НЕ</a:t>
              </a:r>
              <a:r>
                <a:rPr lang="ru-RU" sz="1400" b="1" noProof="1">
                  <a:solidFill>
                    <a:schemeClr val="accent5">
                      <a:lumMod val="50000"/>
                    </a:schemeClr>
                  </a:solidFill>
                  <a:latin typeface="Gilroy Light" panose="00000400000000000000" pitchFamily="50" charset="-52"/>
                </a:rPr>
                <a:t> </a:t>
              </a:r>
              <a:r>
                <a:rPr lang="ru-RU" sz="1400" spc="-2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  <a:t>является </a:t>
              </a:r>
              <a:r>
                <a:rPr lang="ru-RU" sz="14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ExtraBold" pitchFamily="2" charset="0"/>
                </a:rPr>
                <a:t>иностранным агентом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3223219-5C31-4516-AF64-E59B09843C9E}"/>
                </a:ext>
              </a:extLst>
            </p:cNvPr>
            <p:cNvSpPr txBox="1"/>
            <p:nvPr/>
          </p:nvSpPr>
          <p:spPr>
            <a:xfrm>
              <a:off x="489641" y="3650796"/>
              <a:ext cx="4022991" cy="10618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4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ExtraBold" pitchFamily="2" charset="0"/>
                </a:rPr>
                <a:t>отсутствует просроченная </a:t>
              </a:r>
              <a:r>
                <a:rPr lang="ru-RU" sz="1400" b="1" spc="-2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ExtraBold" pitchFamily="2" charset="0"/>
                </a:rPr>
                <a:t>задолженность по возврату в бюджет </a:t>
              </a:r>
              <a:r>
                <a:rPr lang="ru-RU" sz="1400" spc="-2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  <a:t>бюджетной </a:t>
              </a:r>
              <a:r>
                <a:rPr lang="ru-RU" sz="1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  <a:t>системы РФ, иных субсидий, бюджетных инвестиций, а также иная </a:t>
              </a:r>
              <a:r>
                <a:rPr lang="ru-RU" sz="14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ExtraBold" pitchFamily="2" charset="0"/>
                </a:rPr>
                <a:t>просроченная </a:t>
              </a:r>
              <a:r>
                <a:rPr lang="ru-RU" sz="1400" b="1" spc="-2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ExtraBold" pitchFamily="2" charset="0"/>
                </a:rPr>
                <a:t>задолженность по денежным обязательствам перед РФ</a:t>
              </a:r>
              <a:r>
                <a:rPr lang="ru-RU" sz="1400" spc="-2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  <a:t> </a:t>
              </a:r>
              <a:endParaRPr lang="ru-RU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-52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6D546CE-E5FF-4020-9335-18AB7E88D5E2}"/>
                </a:ext>
              </a:extLst>
            </p:cNvPr>
            <p:cNvSpPr txBox="1"/>
            <p:nvPr/>
          </p:nvSpPr>
          <p:spPr>
            <a:xfrm>
              <a:off x="-186265" y="2348523"/>
              <a:ext cx="4298515" cy="10618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4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ExtraBold" pitchFamily="2" charset="0"/>
                </a:rPr>
                <a:t>НЕ </a:t>
              </a:r>
              <a:r>
                <a:rPr lang="ru-RU" sz="14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  <a:t>находится в перечнях организаций </a:t>
              </a:r>
              <a:br>
                <a:rPr lang="en-US" sz="14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</a:br>
              <a:r>
                <a:rPr lang="ru-RU" sz="14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  <a:t>и физических лиц</a:t>
              </a:r>
              <a:r>
                <a:rPr lang="ru-RU" sz="1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  <a:t>, связанных </a:t>
              </a:r>
              <a:br>
                <a:rPr lang="ru-RU" sz="1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</a:br>
              <a:r>
                <a:rPr lang="ru-RU" sz="1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  <a:t>с</a:t>
              </a:r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  <a:t> </a:t>
              </a:r>
              <a:r>
                <a:rPr lang="ru-RU" sz="14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ExtraBold" pitchFamily="2" charset="0"/>
                </a:rPr>
                <a:t>террористическими организациями </a:t>
              </a:r>
              <a:br>
                <a:rPr lang="ru-RU" sz="14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ExtraBold" pitchFamily="2" charset="0"/>
                </a:rPr>
              </a:br>
              <a:r>
                <a:rPr lang="ru-RU" sz="1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  <a:t>и </a:t>
              </a:r>
              <a:r>
                <a:rPr lang="ru-RU" sz="14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ExtraBold" pitchFamily="2" charset="0"/>
                </a:rPr>
                <a:t>террористами </a:t>
              </a:r>
              <a:r>
                <a:rPr lang="ru-RU" sz="1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Light" panose="00000400000000000000" pitchFamily="50" charset="-52"/>
                </a:rPr>
                <a:t>или с распространением </a:t>
              </a:r>
              <a:r>
                <a:rPr lang="ru-RU" sz="14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ExtraBold" pitchFamily="2" charset="0"/>
                </a:rPr>
                <a:t>оружия массового</a:t>
              </a:r>
              <a:r>
                <a:rPr lang="en-US" sz="14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ExtraBold" pitchFamily="2" charset="0"/>
                </a:rPr>
                <a:t> </a:t>
              </a:r>
              <a:r>
                <a:rPr lang="ru-RU" sz="14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roy ExtraBold" pitchFamily="2" charset="0"/>
                </a:rPr>
                <a:t>уничтожения</a:t>
              </a:r>
            </a:p>
          </p:txBody>
        </p:sp>
        <p:pic>
          <p:nvPicPr>
            <p:cNvPr id="1026" name="Picture 2" descr="Научно-методические работы и рекомендации">
              <a:extLst>
                <a:ext uri="{FF2B5EF4-FFF2-40B4-BE49-F238E27FC236}">
                  <a16:creationId xmlns:a16="http://schemas.microsoft.com/office/drawing/2014/main" id="{7BD72913-1358-4AC8-BD23-D80B9FE31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111" b="92889" l="10000" r="90000">
                          <a14:foregroundMark x1="52083" y1="8889" x2="52083" y2="8889"/>
                          <a14:foregroundMark x1="52417" y1="4222" x2="52417" y2="4222"/>
                          <a14:foregroundMark x1="49333" y1="92889" x2="49333" y2="92889"/>
                          <a14:foregroundMark x1="50500" y1="27889" x2="50500" y2="27889"/>
                          <a14:foregroundMark x1="62250" y1="26444" x2="62250" y2="26444"/>
                          <a14:foregroundMark x1="62667" y1="23444" x2="62667" y2="23444"/>
                          <a14:foregroundMark x1="57917" y1="20778" x2="57917" y2="20778"/>
                          <a14:foregroundMark x1="56500" y1="29667" x2="56500" y2="29667"/>
                          <a14:foregroundMark x1="61083" y1="29222" x2="61083" y2="29222"/>
                          <a14:foregroundMark x1="59083" y1="30222" x2="59083" y2="30222"/>
                          <a14:foregroundMark x1="60333" y1="22000" x2="60333" y2="22000"/>
                        </a14:backgroundRemoval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356" y="2813134"/>
              <a:ext cx="623956" cy="467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0CA1F568-84DC-4DDB-AE54-F2137B34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10030" y="3785353"/>
              <a:ext cx="389387" cy="389387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B73AD47C-9DAB-44D1-B7D5-947BE6E93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6989580" y="1904669"/>
              <a:ext cx="422208" cy="422208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22FA95F9-AA28-49E2-A861-49D6A00C8614}"/>
              </a:ext>
            </a:extLst>
          </p:cNvPr>
          <p:cNvGrpSpPr/>
          <p:nvPr/>
        </p:nvGrpSpPr>
        <p:grpSpPr>
          <a:xfrm>
            <a:off x="8618346" y="5301108"/>
            <a:ext cx="3065893" cy="742985"/>
            <a:chOff x="7460700" y="5472330"/>
            <a:chExt cx="4793266" cy="607856"/>
          </a:xfrm>
        </p:grpSpPr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7A904A73-5859-467F-B0EA-3D121348FBCB}"/>
                </a:ext>
              </a:extLst>
            </p:cNvPr>
            <p:cNvSpPr/>
            <p:nvPr/>
          </p:nvSpPr>
          <p:spPr>
            <a:xfrm>
              <a:off x="7460700" y="5472330"/>
              <a:ext cx="4793266" cy="60785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  <a:effectLst>
              <a:outerShdw blurRad="254000" dist="190500" dir="13500000" algn="tl" rotWithShape="0">
                <a:schemeClr val="bg1"/>
              </a:outerShdw>
            </a:effectLst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3000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68">
              <a:extLst>
                <a:ext uri="{FF2B5EF4-FFF2-40B4-BE49-F238E27FC236}">
                  <a16:creationId xmlns:a16="http://schemas.microsoft.com/office/drawing/2014/main" id="{076A57E1-5316-42EB-85D6-33BB7FDA125E}"/>
                </a:ext>
              </a:extLst>
            </p:cNvPr>
            <p:cNvSpPr/>
            <p:nvPr/>
          </p:nvSpPr>
          <p:spPr>
            <a:xfrm>
              <a:off x="7770701" y="5572967"/>
              <a:ext cx="4447267" cy="352520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ru-RU" sz="1100" b="1" dirty="0">
                  <a:solidFill>
                    <a:srgbClr val="0077A2"/>
                  </a:solidFill>
                  <a:latin typeface="+mj-lt"/>
                </a:rPr>
                <a:t>иные</a:t>
              </a:r>
              <a:r>
                <a:rPr lang="ru-RU" sz="1100" dirty="0">
                  <a:latin typeface="Gilroy Light" pitchFamily="2" charset="0"/>
                </a:rPr>
                <a:t> требования в соответствии с </a:t>
              </a:r>
              <a:r>
                <a:rPr lang="ru-RU" sz="1100" b="1" dirty="0">
                  <a:solidFill>
                    <a:srgbClr val="0077A2"/>
                  </a:solidFill>
                  <a:latin typeface="+mj-lt"/>
                </a:rPr>
                <a:t>объявлением об отборе </a:t>
              </a:r>
            </a:p>
          </p:txBody>
        </p: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89653A3-AAB2-4A71-877A-B7E09330342E}"/>
              </a:ext>
            </a:extLst>
          </p:cNvPr>
          <p:cNvSpPr/>
          <p:nvPr/>
        </p:nvSpPr>
        <p:spPr>
          <a:xfrm>
            <a:off x="3215981" y="437381"/>
            <a:ext cx="544912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2"/>
                </a:solidFill>
                <a:ea typeface="+mj-ea"/>
                <a:cs typeface="FUTURA MEDIUM" panose="020B0602020204020303" pitchFamily="34" charset="-79"/>
              </a:rPr>
              <a:t>ТРЕБОВАНИЯ К УЧАСТНИКАМ ОТБОРА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5133582E-48B5-4AA1-A6DD-16488F57D749}"/>
              </a:ext>
            </a:extLst>
          </p:cNvPr>
          <p:cNvGrpSpPr/>
          <p:nvPr/>
        </p:nvGrpSpPr>
        <p:grpSpPr>
          <a:xfrm>
            <a:off x="313643" y="5205486"/>
            <a:ext cx="3704400" cy="824400"/>
            <a:chOff x="6594710" y="3281391"/>
            <a:chExt cx="3320057" cy="824400"/>
          </a:xfrm>
        </p:grpSpPr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EC670B52-DAE1-4DA8-A78C-EBAD06A00881}"/>
                </a:ext>
              </a:extLst>
            </p:cNvPr>
            <p:cNvGrpSpPr/>
            <p:nvPr/>
          </p:nvGrpSpPr>
          <p:grpSpPr>
            <a:xfrm>
              <a:off x="6594710" y="3281391"/>
              <a:ext cx="3320057" cy="824400"/>
              <a:chOff x="3654374" y="4908534"/>
              <a:chExt cx="3320057" cy="824400"/>
            </a:xfrm>
          </p:grpSpPr>
          <p:sp>
            <p:nvSpPr>
              <p:cNvPr id="61" name="Shape">
                <a:extLst>
                  <a:ext uri="{FF2B5EF4-FFF2-40B4-BE49-F238E27FC236}">
                    <a16:creationId xmlns:a16="http://schemas.microsoft.com/office/drawing/2014/main" id="{ABAADB21-F193-479C-AFB6-CD7FCABA1011}"/>
                  </a:ext>
                </a:extLst>
              </p:cNvPr>
              <p:cNvSpPr/>
              <p:nvPr/>
            </p:nvSpPr>
            <p:spPr>
              <a:xfrm>
                <a:off x="3654374" y="4908534"/>
                <a:ext cx="3320057" cy="824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0" y="10800"/>
                    </a:lnTo>
                    <a:cubicBezTo>
                      <a:pt x="0" y="4843"/>
                      <a:pt x="1201" y="0"/>
                      <a:pt x="2689" y="0"/>
                    </a:cubicBezTo>
                    <a:lnTo>
                      <a:pt x="18911" y="0"/>
                    </a:lnTo>
                    <a:cubicBezTo>
                      <a:pt x="20394" y="0"/>
                      <a:pt x="21600" y="4825"/>
                      <a:pt x="21600" y="10800"/>
                    </a:cubicBezTo>
                    <a:lnTo>
                      <a:pt x="21600" y="10800"/>
                    </a:lnTo>
                    <a:cubicBezTo>
                      <a:pt x="21600" y="16757"/>
                      <a:pt x="20399" y="21600"/>
                      <a:pt x="18911" y="21600"/>
                    </a:cubicBezTo>
                    <a:lnTo>
                      <a:pt x="2684" y="21600"/>
                    </a:lnTo>
                    <a:cubicBezTo>
                      <a:pt x="1201" y="21583"/>
                      <a:pt x="0" y="16757"/>
                      <a:pt x="0" y="108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  <a:effectLst>
                <a:outerShdw blurRad="254000" dist="190500" dir="13500000" algn="tl" rotWithShape="0">
                  <a:schemeClr val="bg1"/>
                </a:outerShdw>
              </a:effectLst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65">
                <a:extLst>
                  <a:ext uri="{FF2B5EF4-FFF2-40B4-BE49-F238E27FC236}">
                    <a16:creationId xmlns:a16="http://schemas.microsoft.com/office/drawing/2014/main" id="{C31DA86B-9770-44C0-9AE4-0FB495EBC68F}"/>
                  </a:ext>
                </a:extLst>
              </p:cNvPr>
              <p:cNvSpPr/>
              <p:nvPr/>
            </p:nvSpPr>
            <p:spPr>
              <a:xfrm>
                <a:off x="3919415" y="5056774"/>
                <a:ext cx="2648391" cy="600164"/>
              </a:xfrm>
              <a:prstGeom prst="rect">
                <a:avLst/>
              </a:prstGeom>
            </p:spPr>
            <p:txBody>
              <a:bodyPr wrap="square" lIns="0" rIns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600"/>
                  </a:spcAft>
                </a:pPr>
                <a:r>
                  <a:rPr lang="ru-RU" sz="1100" dirty="0">
                    <a:latin typeface="Gilroy Light" pitchFamily="2" charset="0"/>
                  </a:rPr>
                  <a:t>НЕ находится в процессе </a:t>
                </a:r>
                <a:r>
                  <a:rPr lang="ru-RU" sz="1100" b="1" dirty="0">
                    <a:solidFill>
                      <a:srgbClr val="0077A2"/>
                    </a:solidFill>
                    <a:latin typeface="+mj-lt"/>
                  </a:rPr>
                  <a:t>реорганизации, ликвидации</a:t>
                </a:r>
                <a:r>
                  <a:rPr lang="ru-RU" sz="1100" dirty="0">
                    <a:latin typeface="Gilroy Light" pitchFamily="2" charset="0"/>
                  </a:rPr>
                  <a:t>, в отношении его не введена процедура </a:t>
                </a:r>
                <a:r>
                  <a:rPr lang="ru-RU" sz="1100" b="1" dirty="0">
                    <a:solidFill>
                      <a:srgbClr val="0077A2"/>
                    </a:solidFill>
                    <a:latin typeface="+mj-lt"/>
                  </a:rPr>
                  <a:t>банкротства</a:t>
                </a:r>
              </a:p>
            </p:txBody>
          </p:sp>
        </p:grp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F4672E4-DE83-4C12-8926-4AA228AC7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4019" y="3515537"/>
              <a:ext cx="297941" cy="29794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BBB1CF6-AD33-4625-87D0-EB4EAFEB5D9C}"/>
              </a:ext>
            </a:extLst>
          </p:cNvPr>
          <p:cNvGrpSpPr/>
          <p:nvPr/>
        </p:nvGrpSpPr>
        <p:grpSpPr>
          <a:xfrm>
            <a:off x="4247685" y="5233518"/>
            <a:ext cx="4141019" cy="824400"/>
            <a:chOff x="2325648" y="2151287"/>
            <a:chExt cx="3635290" cy="824400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C02D5BB4-6F8C-496F-A6B3-9A46FC2022C2}"/>
                </a:ext>
              </a:extLst>
            </p:cNvPr>
            <p:cNvGrpSpPr/>
            <p:nvPr/>
          </p:nvGrpSpPr>
          <p:grpSpPr>
            <a:xfrm>
              <a:off x="2325648" y="2151287"/>
              <a:ext cx="3635290" cy="824400"/>
              <a:chOff x="-614688" y="3778430"/>
              <a:chExt cx="3635290" cy="824400"/>
            </a:xfrm>
          </p:grpSpPr>
          <p:sp>
            <p:nvSpPr>
              <p:cNvPr id="73" name="Shape">
                <a:extLst>
                  <a:ext uri="{FF2B5EF4-FFF2-40B4-BE49-F238E27FC236}">
                    <a16:creationId xmlns:a16="http://schemas.microsoft.com/office/drawing/2014/main" id="{D90DBD81-FB92-4C33-BFDB-C6ED232FA200}"/>
                  </a:ext>
                </a:extLst>
              </p:cNvPr>
              <p:cNvSpPr/>
              <p:nvPr/>
            </p:nvSpPr>
            <p:spPr>
              <a:xfrm>
                <a:off x="-614688" y="3778430"/>
                <a:ext cx="3635290" cy="824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0" y="10800"/>
                    </a:lnTo>
                    <a:cubicBezTo>
                      <a:pt x="0" y="4843"/>
                      <a:pt x="1201" y="0"/>
                      <a:pt x="2689" y="0"/>
                    </a:cubicBezTo>
                    <a:lnTo>
                      <a:pt x="18911" y="0"/>
                    </a:lnTo>
                    <a:cubicBezTo>
                      <a:pt x="20394" y="0"/>
                      <a:pt x="21600" y="4825"/>
                      <a:pt x="21600" y="10800"/>
                    </a:cubicBezTo>
                    <a:lnTo>
                      <a:pt x="21600" y="10800"/>
                    </a:lnTo>
                    <a:cubicBezTo>
                      <a:pt x="21600" y="16757"/>
                      <a:pt x="20399" y="21600"/>
                      <a:pt x="18911" y="21600"/>
                    </a:cubicBezTo>
                    <a:lnTo>
                      <a:pt x="2684" y="21600"/>
                    </a:lnTo>
                    <a:cubicBezTo>
                      <a:pt x="1201" y="21583"/>
                      <a:pt x="0" y="16757"/>
                      <a:pt x="0" y="108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  <a:effectLst>
                <a:outerShdw blurRad="254000" dist="190500" dir="13500000" algn="tl" rotWithShape="0">
                  <a:schemeClr val="bg1"/>
                </a:outerShdw>
              </a:effectLst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4" name="Группа 73">
                <a:extLst>
                  <a:ext uri="{FF2B5EF4-FFF2-40B4-BE49-F238E27FC236}">
                    <a16:creationId xmlns:a16="http://schemas.microsoft.com/office/drawing/2014/main" id="{584417DA-7104-45D3-9470-DEDAE9DB7807}"/>
                  </a:ext>
                </a:extLst>
              </p:cNvPr>
              <p:cNvGrpSpPr/>
              <p:nvPr/>
            </p:nvGrpSpPr>
            <p:grpSpPr>
              <a:xfrm>
                <a:off x="-570759" y="3805357"/>
                <a:ext cx="3556768" cy="769441"/>
                <a:chOff x="2960519" y="-461718"/>
                <a:chExt cx="3629693" cy="769441"/>
              </a:xfrm>
            </p:grpSpPr>
            <p:sp>
              <p:nvSpPr>
                <p:cNvPr id="78" name="Oval 50">
                  <a:extLst>
                    <a:ext uri="{FF2B5EF4-FFF2-40B4-BE49-F238E27FC236}">
                      <a16:creationId xmlns:a16="http://schemas.microsoft.com/office/drawing/2014/main" id="{9FE2C949-A8E0-4B4A-8C99-1C37F94115A1}"/>
                    </a:ext>
                  </a:extLst>
                </p:cNvPr>
                <p:cNvSpPr/>
                <p:nvPr/>
              </p:nvSpPr>
              <p:spPr>
                <a:xfrm>
                  <a:off x="6162168" y="-310134"/>
                  <a:ext cx="428044" cy="468000"/>
                </a:xfrm>
                <a:prstGeom prst="ellipse">
                  <a:avLst/>
                </a:prstGeom>
                <a:gradFill>
                  <a:gsLst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0"/>
                        <a:lumOff val="10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innerShdw blurRad="254000" dist="190500" dir="13500000">
                    <a:schemeClr val="bg1">
                      <a:lumMod val="75000"/>
                      <a:alpha val="40000"/>
                    </a:schemeClr>
                  </a:inn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7" name="Rectangle 65">
                  <a:extLst>
                    <a:ext uri="{FF2B5EF4-FFF2-40B4-BE49-F238E27FC236}">
                      <a16:creationId xmlns:a16="http://schemas.microsoft.com/office/drawing/2014/main" id="{1BE552B2-8213-461B-BA43-2E1BAC0C40A8}"/>
                    </a:ext>
                  </a:extLst>
                </p:cNvPr>
                <p:cNvSpPr/>
                <p:nvPr/>
              </p:nvSpPr>
              <p:spPr>
                <a:xfrm>
                  <a:off x="2960519" y="-461718"/>
                  <a:ext cx="3176968" cy="769441"/>
                </a:xfrm>
                <a:prstGeom prst="rect">
                  <a:avLst/>
                </a:prstGeom>
              </p:spPr>
              <p:txBody>
                <a:bodyPr wrap="square" lIns="0" rIns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Aft>
                      <a:spcPts val="600"/>
                    </a:spcAft>
                  </a:pPr>
                  <a:r>
                    <a:rPr lang="ru-RU" sz="1100" dirty="0">
                      <a:latin typeface="Gilroy Light" pitchFamily="2" charset="0"/>
                    </a:rPr>
                    <a:t>в </a:t>
                  </a:r>
                  <a:r>
                    <a:rPr lang="ru-RU" sz="1100" b="1" dirty="0">
                      <a:solidFill>
                        <a:srgbClr val="0077A2"/>
                      </a:solidFill>
                      <a:latin typeface="+mj-lt"/>
                    </a:rPr>
                    <a:t>реестре дисквалифицированных лиц </a:t>
                  </a:r>
                  <a:br>
                    <a:rPr lang="en-US" sz="1100" b="1" dirty="0">
                      <a:solidFill>
                        <a:srgbClr val="0077A2"/>
                      </a:solidFill>
                      <a:latin typeface="+mj-lt"/>
                    </a:rPr>
                  </a:br>
                  <a:r>
                    <a:rPr lang="ru-RU" sz="1100" b="1" dirty="0">
                      <a:solidFill>
                        <a:srgbClr val="0077A2"/>
                      </a:solidFill>
                      <a:latin typeface="+mj-lt"/>
                    </a:rPr>
                    <a:t>отсутствуют сведения </a:t>
                  </a:r>
                  <a:r>
                    <a:rPr lang="ru-RU" sz="1100" spc="-20" dirty="0">
                      <a:latin typeface="Gilroy Light" pitchFamily="2" charset="0"/>
                    </a:rPr>
                    <a:t>о членах коллегиального исп. органа, лице, исполняющем функции единоличного исп. органа, или главном бухгалтере</a:t>
                  </a:r>
                </a:p>
              </p:txBody>
            </p:sp>
          </p:grpSp>
        </p:grp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3FA208ED-5BC7-4B03-8918-D864322EF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646" y="2367484"/>
              <a:ext cx="313509" cy="343075"/>
            </a:xfrm>
            <a:prstGeom prst="rect">
              <a:avLst/>
            </a:prstGeom>
          </p:spPr>
        </p:pic>
      </p:grpSp>
      <p:pic>
        <p:nvPicPr>
          <p:cNvPr id="66" name="Picture 2" descr="Меры поддержки АО «РЭЦ»">
            <a:extLst>
              <a:ext uri="{FF2B5EF4-FFF2-40B4-BE49-F238E27FC236}">
                <a16:creationId xmlns:a16="http://schemas.microsoft.com/office/drawing/2014/main" id="{45988C80-CBB2-4F36-AD03-37715F98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472" y="96123"/>
            <a:ext cx="1440594" cy="6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8DD05B95-5D58-4173-9CEF-FB9486CF1717}"/>
              </a:ext>
            </a:extLst>
          </p:cNvPr>
          <p:cNvSpPr/>
          <p:nvPr/>
        </p:nvSpPr>
        <p:spPr>
          <a:xfrm>
            <a:off x="84000" y="81000"/>
            <a:ext cx="12024000" cy="6696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6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C1D0A82-19A5-434F-95C6-7CC4D85EB452}"/>
              </a:ext>
            </a:extLst>
          </p:cNvPr>
          <p:cNvSpPr/>
          <p:nvPr/>
        </p:nvSpPr>
        <p:spPr>
          <a:xfrm>
            <a:off x="-1" y="1183895"/>
            <a:ext cx="12186575" cy="5674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C247A2C9-CE43-407F-A792-63AACE9DA176}"/>
              </a:ext>
            </a:extLst>
          </p:cNvPr>
          <p:cNvSpPr/>
          <p:nvPr/>
        </p:nvSpPr>
        <p:spPr>
          <a:xfrm>
            <a:off x="6227430" y="1565583"/>
            <a:ext cx="5288459" cy="4671705"/>
          </a:xfrm>
          <a:prstGeom prst="roundRect">
            <a:avLst>
              <a:gd name="adj" fmla="val 412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87E1FA2-E227-42FD-B953-2A562A8173BE}"/>
              </a:ext>
            </a:extLst>
          </p:cNvPr>
          <p:cNvSpPr/>
          <p:nvPr/>
        </p:nvSpPr>
        <p:spPr>
          <a:xfrm>
            <a:off x="622300" y="1565583"/>
            <a:ext cx="5304901" cy="4671705"/>
          </a:xfrm>
          <a:prstGeom prst="roundRect">
            <a:avLst>
              <a:gd name="adj" fmla="val 412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5E14BA07-0240-4A98-AFBD-1B4848D2ED68}"/>
              </a:ext>
            </a:extLst>
          </p:cNvPr>
          <p:cNvSpPr txBox="1">
            <a:spLocks/>
          </p:cNvSpPr>
          <p:nvPr/>
        </p:nvSpPr>
        <p:spPr>
          <a:xfrm>
            <a:off x="560388" y="565437"/>
            <a:ext cx="10972800" cy="4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54492" rtl="0" eaLnBrk="1" latinLnBrk="0" hangingPunct="1">
              <a:spcBef>
                <a:spcPct val="0"/>
              </a:spcBef>
              <a:buNone/>
              <a:defRPr sz="2200" kern="1200">
                <a:solidFill>
                  <a:srgbClr val="214D94"/>
                </a:solidFill>
                <a:latin typeface="Circe Bold" panose="020B0602020203020203" pitchFamily="34" charset="-52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404040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21288D6-D700-4F76-A7AD-F436192A7EB5}"/>
              </a:ext>
            </a:extLst>
          </p:cNvPr>
          <p:cNvSpPr/>
          <p:nvPr/>
        </p:nvSpPr>
        <p:spPr>
          <a:xfrm>
            <a:off x="1885895" y="2055633"/>
            <a:ext cx="2938860" cy="21544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400" dirty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ПРОДУКЦИЯ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A711965-B6B6-46E9-884F-1694805C5198}"/>
              </a:ext>
            </a:extLst>
          </p:cNvPr>
          <p:cNvSpPr/>
          <p:nvPr/>
        </p:nvSpPr>
        <p:spPr>
          <a:xfrm>
            <a:off x="1885894" y="2397045"/>
            <a:ext cx="3770301" cy="31547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Продукция включена в утвержденный Решением перечень кодов ТЭН ВЭД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335380E-F584-4F31-B0EE-0446CF0D1D8E}"/>
              </a:ext>
            </a:extLst>
          </p:cNvPr>
          <p:cNvSpPr/>
          <p:nvPr/>
        </p:nvSpPr>
        <p:spPr>
          <a:xfrm>
            <a:off x="1885895" y="3549112"/>
            <a:ext cx="3601744" cy="21544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400" dirty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ТРЕБОВАНИЯ ВНЕШНИХ РЫНКОВ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CA01BBD-974B-46D0-BF42-195DD6D2AA3F}"/>
              </a:ext>
            </a:extLst>
          </p:cNvPr>
          <p:cNvSpPr/>
          <p:nvPr/>
        </p:nvSpPr>
        <p:spPr>
          <a:xfrm>
            <a:off x="1877513" y="3851654"/>
            <a:ext cx="3677685" cy="31547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Подтверждены требования внешних рынков на которые запланирована поставка продукции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919BD0F-4F54-455A-AC64-B7DD82A1E8AE}"/>
              </a:ext>
            </a:extLst>
          </p:cNvPr>
          <p:cNvSpPr/>
          <p:nvPr/>
        </p:nvSpPr>
        <p:spPr>
          <a:xfrm>
            <a:off x="7469842" y="4935103"/>
            <a:ext cx="3065442" cy="21544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400" dirty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ЭКСПОРТ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5327A6E-4936-4741-AF60-64F4F225CD87}"/>
              </a:ext>
            </a:extLst>
          </p:cNvPr>
          <p:cNvSpPr/>
          <p:nvPr/>
        </p:nvSpPr>
        <p:spPr>
          <a:xfrm>
            <a:off x="7471005" y="5229583"/>
            <a:ext cx="3706782" cy="46935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Запланирован экспорт создаваемой продукции  в 2025 – 2028 гг. в размере не менее чем в 4 раза превышающий запрашиваемую сумму субсидии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A5E2D0F-EFCE-431B-93A4-1FC651C48437}"/>
              </a:ext>
            </a:extLst>
          </p:cNvPr>
          <p:cNvSpPr/>
          <p:nvPr/>
        </p:nvSpPr>
        <p:spPr>
          <a:xfrm>
            <a:off x="1875097" y="4923085"/>
            <a:ext cx="3677685" cy="21544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400" dirty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ПЛАН РЕАЛИЗАЦИИ ПРОЕКТА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EE3FD72-B287-433D-A0C9-776C1BDE577B}"/>
              </a:ext>
            </a:extLst>
          </p:cNvPr>
          <p:cNvSpPr/>
          <p:nvPr/>
        </p:nvSpPr>
        <p:spPr>
          <a:xfrm>
            <a:off x="1847924" y="5268274"/>
            <a:ext cx="3706782" cy="31547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Сформирован план реализации проекта, содержащий события этапов и сроки их достижения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D9C38A52-96C4-4F93-A98E-D6089D83930D}"/>
              </a:ext>
            </a:extLst>
          </p:cNvPr>
          <p:cNvCxnSpPr>
            <a:cxnSpLocks/>
          </p:cNvCxnSpPr>
          <p:nvPr/>
        </p:nvCxnSpPr>
        <p:spPr>
          <a:xfrm>
            <a:off x="1885895" y="2237947"/>
            <a:ext cx="362688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2951B824-45A8-43E4-B374-4790CD79621B}"/>
              </a:ext>
            </a:extLst>
          </p:cNvPr>
          <p:cNvCxnSpPr>
            <a:cxnSpLocks/>
          </p:cNvCxnSpPr>
          <p:nvPr/>
        </p:nvCxnSpPr>
        <p:spPr>
          <a:xfrm>
            <a:off x="1885894" y="3733778"/>
            <a:ext cx="362688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BFE06D3E-C971-443C-83D8-95B6B9FB952E}"/>
              </a:ext>
            </a:extLst>
          </p:cNvPr>
          <p:cNvCxnSpPr>
            <a:cxnSpLocks/>
          </p:cNvCxnSpPr>
          <p:nvPr/>
        </p:nvCxnSpPr>
        <p:spPr>
          <a:xfrm>
            <a:off x="7469842" y="5157771"/>
            <a:ext cx="367768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E6E1A1A5-3E25-45A8-A192-EE13ACE37972}"/>
              </a:ext>
            </a:extLst>
          </p:cNvPr>
          <p:cNvCxnSpPr>
            <a:cxnSpLocks/>
          </p:cNvCxnSpPr>
          <p:nvPr/>
        </p:nvCxnSpPr>
        <p:spPr>
          <a:xfrm>
            <a:off x="1847924" y="5157771"/>
            <a:ext cx="367768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F7452C4-11B6-422A-8BCA-25DDB765E715}"/>
              </a:ext>
            </a:extLst>
          </p:cNvPr>
          <p:cNvSpPr/>
          <p:nvPr/>
        </p:nvSpPr>
        <p:spPr>
          <a:xfrm>
            <a:off x="7469843" y="3456582"/>
            <a:ext cx="3677685" cy="21544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400" dirty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ПАТЕНТНЫЕ ПРАВА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B3AC166-64F9-47E1-8EAA-E7C001D79CDF}"/>
              </a:ext>
            </a:extLst>
          </p:cNvPr>
          <p:cNvSpPr/>
          <p:nvPr/>
        </p:nvSpPr>
        <p:spPr>
          <a:xfrm>
            <a:off x="7458196" y="3739559"/>
            <a:ext cx="3706782" cy="62324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Ожидается получение результатов интеллектуальной деятельности способных к охране в качестве патентных прав (изобретение, промышленный образец, полезная модель)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5530C75-0BE8-4AB0-9E0D-10CB1BE828CB}"/>
              </a:ext>
            </a:extLst>
          </p:cNvPr>
          <p:cNvSpPr/>
          <p:nvPr/>
        </p:nvSpPr>
        <p:spPr>
          <a:xfrm>
            <a:off x="976302" y="1970918"/>
            <a:ext cx="679302" cy="679302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CB38CFAA-8FC6-4B73-8782-4F58B9A92F93}"/>
              </a:ext>
            </a:extLst>
          </p:cNvPr>
          <p:cNvSpPr/>
          <p:nvPr/>
        </p:nvSpPr>
        <p:spPr>
          <a:xfrm>
            <a:off x="968819" y="3427880"/>
            <a:ext cx="679302" cy="679302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C181337A-DE43-492F-9306-488AEB8F174A}"/>
              </a:ext>
            </a:extLst>
          </p:cNvPr>
          <p:cNvSpPr/>
          <p:nvPr/>
        </p:nvSpPr>
        <p:spPr>
          <a:xfrm>
            <a:off x="6540467" y="4912716"/>
            <a:ext cx="679302" cy="679302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BB7D1BE-0C99-44BD-AEA2-AA9E2A060444}"/>
              </a:ext>
            </a:extLst>
          </p:cNvPr>
          <p:cNvSpPr/>
          <p:nvPr/>
        </p:nvSpPr>
        <p:spPr>
          <a:xfrm>
            <a:off x="6549502" y="3380053"/>
            <a:ext cx="679302" cy="679302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47666226-CAE3-451B-860E-0671BD7FFCD8}"/>
              </a:ext>
            </a:extLst>
          </p:cNvPr>
          <p:cNvSpPr/>
          <p:nvPr/>
        </p:nvSpPr>
        <p:spPr>
          <a:xfrm>
            <a:off x="966403" y="4900596"/>
            <a:ext cx="679302" cy="679302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 descr="Программист">
            <a:extLst>
              <a:ext uri="{FF2B5EF4-FFF2-40B4-BE49-F238E27FC236}">
                <a16:creationId xmlns:a16="http://schemas.microsoft.com/office/drawing/2014/main" id="{10CA29C7-D978-458A-8853-EFC22A1768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213" y="4909620"/>
            <a:ext cx="558113" cy="558113"/>
          </a:xfrm>
          <a:prstGeom prst="rect">
            <a:avLst/>
          </a:prstGeom>
        </p:spPr>
      </p:pic>
      <p:pic>
        <p:nvPicPr>
          <p:cNvPr id="75" name="Рисунок 74" descr="Диплом">
            <a:extLst>
              <a:ext uri="{FF2B5EF4-FFF2-40B4-BE49-F238E27FC236}">
                <a16:creationId xmlns:a16="http://schemas.microsoft.com/office/drawing/2014/main" id="{E7A597F2-06F8-4242-9FC3-660C83AA3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6200" y="3436881"/>
            <a:ext cx="670301" cy="670301"/>
          </a:xfrm>
          <a:prstGeom prst="rect">
            <a:avLst/>
          </a:prstGeom>
        </p:spPr>
      </p:pic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712F1333-1413-47FD-A7DB-716414117DAD}"/>
              </a:ext>
            </a:extLst>
          </p:cNvPr>
          <p:cNvCxnSpPr>
            <a:cxnSpLocks/>
          </p:cNvCxnSpPr>
          <p:nvPr/>
        </p:nvCxnSpPr>
        <p:spPr>
          <a:xfrm>
            <a:off x="7469843" y="3651300"/>
            <a:ext cx="367768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8804AF7-A8F2-4CD1-B797-2058AFDA48B1}"/>
              </a:ext>
            </a:extLst>
          </p:cNvPr>
          <p:cNvSpPr/>
          <p:nvPr/>
        </p:nvSpPr>
        <p:spPr>
          <a:xfrm>
            <a:off x="1499570" y="405636"/>
            <a:ext cx="888954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2"/>
                </a:solidFill>
                <a:cs typeface="FUTURA MEDIUM" panose="020B0602020204020303" pitchFamily="34" charset="-79"/>
                <a:sym typeface="Montserrat"/>
              </a:rPr>
              <a:t>ПРОЕКТ: СОЗДАНИЕ НОВОЙ ПРОМЫШЛЕННОЙ ПРОДУКЦИИ</a:t>
            </a:r>
          </a:p>
        </p:txBody>
      </p:sp>
      <p:pic>
        <p:nvPicPr>
          <p:cNvPr id="35" name="Рисунок 34" descr="Диплом">
            <a:extLst>
              <a:ext uri="{FF2B5EF4-FFF2-40B4-BE49-F238E27FC236}">
                <a16:creationId xmlns:a16="http://schemas.microsoft.com/office/drawing/2014/main" id="{45995999-E956-4BEA-A0B0-71157511F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239" y="2606584"/>
            <a:ext cx="670301" cy="670301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373DA40-3276-4409-AD52-CBC6FD7FEFE5}"/>
              </a:ext>
            </a:extLst>
          </p:cNvPr>
          <p:cNvSpPr/>
          <p:nvPr/>
        </p:nvSpPr>
        <p:spPr>
          <a:xfrm>
            <a:off x="7458193" y="2073940"/>
            <a:ext cx="3963015" cy="21544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400" dirty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ВНЕБЮДЖЕТНЫЕ ИСТОЧНИКИ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ABAFB53A-B58E-4B20-8B7E-CBAFFD5B2106}"/>
              </a:ext>
            </a:extLst>
          </p:cNvPr>
          <p:cNvCxnSpPr>
            <a:cxnSpLocks/>
          </p:cNvCxnSpPr>
          <p:nvPr/>
        </p:nvCxnSpPr>
        <p:spPr>
          <a:xfrm>
            <a:off x="7458193" y="2266409"/>
            <a:ext cx="367768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0DCBE59-4CEB-46E3-8065-F82D971CA07A}"/>
              </a:ext>
            </a:extLst>
          </p:cNvPr>
          <p:cNvSpPr/>
          <p:nvPr/>
        </p:nvSpPr>
        <p:spPr>
          <a:xfrm>
            <a:off x="6548601" y="2055633"/>
            <a:ext cx="679302" cy="679302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B568BB3D-BA7C-425F-B232-5D4FDEE981F8}"/>
              </a:ext>
            </a:extLst>
          </p:cNvPr>
          <p:cNvSpPr/>
          <p:nvPr/>
        </p:nvSpPr>
        <p:spPr>
          <a:xfrm>
            <a:off x="7458193" y="2366712"/>
            <a:ext cx="3677685" cy="31547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404040"/>
                </a:solidFill>
                <a:latin typeface="Circe" panose="020B0502020203020203" pitchFamily="34" charset="-52"/>
              </a:rPr>
              <a:t>Не менее 50% от общей стоимости работ на проект привлечено из внебюджетных источников</a:t>
            </a:r>
          </a:p>
        </p:txBody>
      </p:sp>
      <p:pic>
        <p:nvPicPr>
          <p:cNvPr id="51" name="akcia">
            <a:extLst>
              <a:ext uri="{FF2B5EF4-FFF2-40B4-BE49-F238E27FC236}">
                <a16:creationId xmlns:a16="http://schemas.microsoft.com/office/drawing/2014/main" id="{4E5025A5-EB7E-40E6-BE01-636D44D52E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352" y="3513948"/>
            <a:ext cx="539799" cy="3900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7F490FA-7BA5-47E9-82DA-CA44E7C28E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0" t="63046" r="65359" b="5968"/>
          <a:stretch/>
        </p:blipFill>
        <p:spPr>
          <a:xfrm>
            <a:off x="6581244" y="4900016"/>
            <a:ext cx="647970" cy="659135"/>
          </a:xfrm>
          <a:prstGeom prst="rect">
            <a:avLst/>
          </a:prstGeom>
        </p:spPr>
      </p:pic>
      <p:pic>
        <p:nvPicPr>
          <p:cNvPr id="62" name="Рисунок 61" descr="Презентация с круговой диаграммой">
            <a:extLst>
              <a:ext uri="{FF2B5EF4-FFF2-40B4-BE49-F238E27FC236}">
                <a16:creationId xmlns:a16="http://schemas.microsoft.com/office/drawing/2014/main" id="{686E818F-ADE2-45C3-93F7-292CDDAF0C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93460" y="2073940"/>
            <a:ext cx="623538" cy="62353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71733F1-7111-49E0-8E9C-C64DC3809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19" t="62778" r="920" b="6236"/>
          <a:stretch/>
        </p:blipFill>
        <p:spPr>
          <a:xfrm>
            <a:off x="1062208" y="1978660"/>
            <a:ext cx="542227" cy="6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0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8F07C26A-E502-4EF3-BA80-361FFF8AAEF1}"/>
              </a:ext>
            </a:extLst>
          </p:cNvPr>
          <p:cNvSpPr/>
          <p:nvPr/>
        </p:nvSpPr>
        <p:spPr>
          <a:xfrm>
            <a:off x="6381542" y="2491528"/>
            <a:ext cx="5304901" cy="3742218"/>
          </a:xfrm>
          <a:prstGeom prst="roundRect">
            <a:avLst>
              <a:gd name="adj" fmla="val 4121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E7499B9E-DCC5-4ADC-91D7-E176F4F57EF6}"/>
              </a:ext>
            </a:extLst>
          </p:cNvPr>
          <p:cNvSpPr/>
          <p:nvPr/>
        </p:nvSpPr>
        <p:spPr>
          <a:xfrm>
            <a:off x="498850" y="2338955"/>
            <a:ext cx="5304901" cy="3894791"/>
          </a:xfrm>
          <a:prstGeom prst="roundRect">
            <a:avLst>
              <a:gd name="adj" fmla="val 4121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9B50EA0-0D5C-4A12-8549-336D0912FA0A}"/>
              </a:ext>
            </a:extLst>
          </p:cNvPr>
          <p:cNvSpPr/>
          <p:nvPr/>
        </p:nvSpPr>
        <p:spPr>
          <a:xfrm>
            <a:off x="84000" y="81000"/>
            <a:ext cx="12024000" cy="6696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" descr="Меры поддержки АО «РЭЦ»">
            <a:extLst>
              <a:ext uri="{FF2B5EF4-FFF2-40B4-BE49-F238E27FC236}">
                <a16:creationId xmlns:a16="http://schemas.microsoft.com/office/drawing/2014/main" id="{2320C2AB-F008-DBAE-5B36-3AE9BC7F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472" y="96123"/>
            <a:ext cx="1440594" cy="6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ED5412-BDA2-4B6D-944B-C92C06209E06}"/>
              </a:ext>
            </a:extLst>
          </p:cNvPr>
          <p:cNvSpPr/>
          <p:nvPr/>
        </p:nvSpPr>
        <p:spPr>
          <a:xfrm>
            <a:off x="1499570" y="405636"/>
            <a:ext cx="888954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2"/>
                </a:solidFill>
                <a:ea typeface="+mj-ea"/>
                <a:cs typeface="FUTURA MEDIUM" panose="020B0602020204020303" pitchFamily="34" charset="-79"/>
                <a:sym typeface="Montserrat"/>
              </a:rPr>
              <a:t>ОПРЕДЕЛЕНИЕ РАЗМЕРА СУБСИДИИ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F7CCE8A-220C-462A-B88E-C7C8598443C5}"/>
              </a:ext>
            </a:extLst>
          </p:cNvPr>
          <p:cNvSpPr/>
          <p:nvPr/>
        </p:nvSpPr>
        <p:spPr>
          <a:xfrm>
            <a:off x="834619" y="3711527"/>
            <a:ext cx="4753295" cy="10424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</a:pPr>
            <a:endParaRPr lang="ru-RU" b="1" dirty="0">
              <a:solidFill>
                <a:schemeClr val="accent2">
                  <a:lumMod val="75000"/>
                </a:schemeClr>
              </a:solidFill>
              <a:cs typeface="FUTURA MEDIUM" panose="020B0602020204020303" pitchFamily="34" charset="-79"/>
            </a:endParaRPr>
          </a:p>
          <a:p>
            <a:pPr algn="ctr">
              <a:lnSpc>
                <a:spcPct val="100000"/>
              </a:lnSpc>
            </a:pPr>
            <a:endParaRPr lang="ru-RU" sz="1600" dirty="0">
              <a:solidFill>
                <a:schemeClr val="accent2">
                  <a:lumMod val="75000"/>
                </a:schemeClr>
              </a:solidFill>
              <a:cs typeface="FUTURA MEDIUM" panose="020B0602020204020303" pitchFamily="34" charset="-79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4653CE2-A08E-4601-B163-C87EA4D74863}"/>
              </a:ext>
            </a:extLst>
          </p:cNvPr>
          <p:cNvSpPr/>
          <p:nvPr/>
        </p:nvSpPr>
        <p:spPr>
          <a:xfrm>
            <a:off x="485271" y="2338955"/>
            <a:ext cx="5318479" cy="42849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ВИДЫ КОМПЕНСИРУЕМЫХ ЗАТРАТ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BE4E70DF-E640-4F65-8963-D948FCFFEEA9}"/>
              </a:ext>
            </a:extLst>
          </p:cNvPr>
          <p:cNvSpPr/>
          <p:nvPr/>
        </p:nvSpPr>
        <p:spPr>
          <a:xfrm>
            <a:off x="6381541" y="2375018"/>
            <a:ext cx="5311609" cy="4278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ВАЖНЫЕ УСЛОВИЯ</a:t>
            </a:r>
          </a:p>
        </p:txBody>
      </p:sp>
      <p:pic>
        <p:nvPicPr>
          <p:cNvPr id="16" name="smile_vesel">
            <a:extLst>
              <a:ext uri="{FF2B5EF4-FFF2-40B4-BE49-F238E27FC236}">
                <a16:creationId xmlns:a16="http://schemas.microsoft.com/office/drawing/2014/main" id="{7D57FBCB-1397-44B6-8EB7-10BE168A9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72" y="1178398"/>
            <a:ext cx="552452" cy="551809"/>
          </a:xfrm>
          <a:prstGeom prst="rect">
            <a:avLst/>
          </a:prstGeom>
        </p:spPr>
      </p:pic>
      <p:pic>
        <p:nvPicPr>
          <p:cNvPr id="17" name="smile_grust">
            <a:extLst>
              <a:ext uri="{FF2B5EF4-FFF2-40B4-BE49-F238E27FC236}">
                <a16:creationId xmlns:a16="http://schemas.microsoft.com/office/drawing/2014/main" id="{22B2F7AE-6CA1-4662-B7B4-90544E30E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249" y="1178397"/>
            <a:ext cx="552452" cy="55180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F9392DD-35C7-4E09-AABD-6F9C963E2373}"/>
              </a:ext>
            </a:extLst>
          </p:cNvPr>
          <p:cNvSpPr/>
          <p:nvPr/>
        </p:nvSpPr>
        <p:spPr>
          <a:xfrm>
            <a:off x="1000368" y="1060941"/>
            <a:ext cx="4716013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buClr>
                <a:srgbClr val="06ACD0"/>
              </a:buClr>
            </a:pPr>
            <a:r>
              <a:rPr lang="ru-RU" sz="1600" b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Важно максимально точно </a:t>
            </a:r>
            <a:r>
              <a:rPr lang="ru-RU" sz="1600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определить запрашиваемую сумму субсидии на 3-х летний период по проекту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DD1C277-2CED-48CA-A060-AF8019C35555}"/>
              </a:ext>
            </a:extLst>
          </p:cNvPr>
          <p:cNvSpPr/>
          <p:nvPr/>
        </p:nvSpPr>
        <p:spPr>
          <a:xfrm>
            <a:off x="6828906" y="1086213"/>
            <a:ext cx="5096393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buClr>
                <a:srgbClr val="06ACD0"/>
              </a:buClr>
            </a:pPr>
            <a:r>
              <a:rPr lang="ru-RU" sz="1600" b="1" dirty="0">
                <a:solidFill>
                  <a:schemeClr val="accent2"/>
                </a:solidFill>
                <a:cs typeface="Arial" panose="020B0604020202020204" pitchFamily="34" charset="0"/>
              </a:rPr>
              <a:t>Невостребованная в текущем году сумма </a:t>
            </a:r>
            <a:r>
              <a:rPr lang="ru-RU" sz="1600" dirty="0">
                <a:solidFill>
                  <a:schemeClr val="accent2"/>
                </a:solidFill>
                <a:cs typeface="Arial" panose="020B0604020202020204" pitchFamily="34" charset="0"/>
              </a:rPr>
              <a:t>субсидии не переносится на следующий год, при этом </a:t>
            </a:r>
            <a:r>
              <a:rPr lang="ru-RU" sz="1600" u="sng" dirty="0">
                <a:solidFill>
                  <a:schemeClr val="accent2"/>
                </a:solidFill>
                <a:cs typeface="Arial" panose="020B0604020202020204" pitchFamily="34" charset="0"/>
              </a:rPr>
              <a:t>размер обязательств по экспорту </a:t>
            </a:r>
            <a:r>
              <a:rPr lang="ru-RU" sz="1600" b="1" u="sng" dirty="0">
                <a:solidFill>
                  <a:schemeClr val="accent2"/>
                </a:solidFill>
                <a:cs typeface="Arial" panose="020B0604020202020204" pitchFamily="34" charset="0"/>
              </a:rPr>
              <a:t>не сокращается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8CD94F-E2ED-4C66-8D20-5553444679F7}"/>
              </a:ext>
            </a:extLst>
          </p:cNvPr>
          <p:cNvSpPr/>
          <p:nvPr/>
        </p:nvSpPr>
        <p:spPr>
          <a:xfrm>
            <a:off x="505557" y="2861335"/>
            <a:ext cx="529819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ФОТ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работников проекта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аренда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нежилых помещений, оборудования и оснастки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оплата услуг организаций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привлекаемых для НИОКР или омологации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приобретение изделий сравнения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содержание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и эксплуатация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исследовательского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оборудования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материальные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затраты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амортизация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ОС и НМА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производство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опытной партии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продукции, ее тестирование и испытание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госпошлина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за регистрацию РИД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29FC20-7888-4D05-81BA-9F51FC11D080}"/>
              </a:ext>
            </a:extLst>
          </p:cNvPr>
          <p:cNvSpPr/>
          <p:nvPr/>
        </p:nvSpPr>
        <p:spPr>
          <a:xfrm>
            <a:off x="6388249" y="2861335"/>
            <a:ext cx="529819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Компенсация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до 50 %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понесенных затрат на проект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Затраты непосредственно связаны с проектом и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документально подтверждены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Затраты понесены в течение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36 месяцев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начиная с 01.07.2023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Раздельный учет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затрат на проект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Предусмотрены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лимиты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и ограничения по части затрат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FUTURA MEDIUM" panose="020B0602020204020303" pitchFamily="34" charset="-79"/>
              </a:rPr>
              <a:t>до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FUTURA MEDIUM" panose="020B0602020204020303" pitchFamily="34" charset="-79"/>
              </a:rPr>
              <a:t> 900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FUTURA MEDIUM" panose="020B0602020204020303" pitchFamily="34" charset="-79"/>
              </a:rPr>
              <a:t>млн руб.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года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НИОКР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FUTURA MEDIUM" panose="020B0602020204020303" pitchFamily="34" charset="-79"/>
              </a:rPr>
              <a:t>до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FUTURA MEDIUM" panose="020B0602020204020303" pitchFamily="34" charset="-79"/>
              </a:rPr>
              <a:t> 200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FUTURA MEDIUM" panose="020B0602020204020303" pitchFamily="34" charset="-79"/>
              </a:rPr>
              <a:t>млн руб.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года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омологации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bg2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95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3B58DA0-BC70-49B3-8A4F-1155BF5BC123}"/>
              </a:ext>
            </a:extLst>
          </p:cNvPr>
          <p:cNvSpPr/>
          <p:nvPr/>
        </p:nvSpPr>
        <p:spPr>
          <a:xfrm>
            <a:off x="476327" y="2151671"/>
            <a:ext cx="2477886" cy="1721044"/>
          </a:xfrm>
          <a:prstGeom prst="roundRect">
            <a:avLst/>
          </a:prstGeom>
          <a:solidFill>
            <a:schemeClr val="bg1"/>
          </a:solidFill>
          <a:ln>
            <a:solidFill>
              <a:srgbClr val="0F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Непредставление документов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Недостоверность информации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5E14BA07-0240-4A98-AFBD-1B4848D2ED68}"/>
              </a:ext>
            </a:extLst>
          </p:cNvPr>
          <p:cNvSpPr txBox="1">
            <a:spLocks/>
          </p:cNvSpPr>
          <p:nvPr/>
        </p:nvSpPr>
        <p:spPr>
          <a:xfrm>
            <a:off x="560388" y="565437"/>
            <a:ext cx="10972800" cy="4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54492" rtl="0" eaLnBrk="1" latinLnBrk="0" hangingPunct="1">
              <a:spcBef>
                <a:spcPct val="0"/>
              </a:spcBef>
              <a:buNone/>
              <a:defRPr sz="2200" kern="1200">
                <a:solidFill>
                  <a:srgbClr val="214D94"/>
                </a:solidFill>
                <a:latin typeface="Circe Bold" panose="020B0602020203020203" pitchFamily="34" charset="-52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404040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8804AF7-A8F2-4CD1-B797-2058AFDA48B1}"/>
              </a:ext>
            </a:extLst>
          </p:cNvPr>
          <p:cNvSpPr/>
          <p:nvPr/>
        </p:nvSpPr>
        <p:spPr>
          <a:xfrm>
            <a:off x="1433890" y="482054"/>
            <a:ext cx="888954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2"/>
                </a:solidFill>
                <a:cs typeface="FUTURA MEDIUM" panose="020B0602020204020303" pitchFamily="34" charset="-79"/>
                <a:sym typeface="Montserrat"/>
              </a:rPr>
              <a:t>КОНКУРС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B3F0889-0694-4E60-98F7-90F91B9A23D1}"/>
              </a:ext>
            </a:extLst>
          </p:cNvPr>
          <p:cNvSpPr/>
          <p:nvPr/>
        </p:nvSpPr>
        <p:spPr>
          <a:xfrm>
            <a:off x="6877907" y="1213338"/>
            <a:ext cx="4982915" cy="4897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Показатель ранжирования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 рассчитывается в ГИСП исходя из заявленных организацией наилучших условий достижения результата субсидии и показателей.</a:t>
            </a:r>
          </a:p>
          <a:p>
            <a:pPr>
              <a:spcBef>
                <a:spcPts val="600"/>
              </a:spcBef>
            </a:pP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Заявке с максимальным значением показателя ранжирования соответствует максимальный рейтинг «1», остальные заявки упорядочиваются по мере уменьшения значения показателя ранжирования.</a:t>
            </a:r>
            <a:r>
              <a:rPr lang="ru-RU" sz="1400" dirty="0"/>
              <a:t>. </a:t>
            </a:r>
          </a:p>
          <a:p>
            <a:pPr algn="just"/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Победители отбора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– все организации включенные в рейтинг по результатам рассмотрения и оценки заявок </a:t>
            </a: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</a:rPr>
              <a:t>в пределах объема распределяемой субсидии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just">
              <a:spcBef>
                <a:spcPts val="600"/>
              </a:spcBef>
            </a:pP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Участники прошедшие отбор, но не признанные победителями по причине недостаточности лимитов бюджетных обязательств сохраняют присвоенный номер в рейтинге, и в случае наличия бюджетных обязательств в текущем году участвуют в распределении средств субсидии без проведения повторного отбора. 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1906CDF6-1D05-430E-B987-1A3F81A75CD2}"/>
              </a:ext>
            </a:extLst>
          </p:cNvPr>
          <p:cNvSpPr/>
          <p:nvPr/>
        </p:nvSpPr>
        <p:spPr>
          <a:xfrm>
            <a:off x="476327" y="1127185"/>
            <a:ext cx="6267374" cy="708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8" name="Прямоугольник: скругленные углы 3">
            <a:extLst>
              <a:ext uri="{FF2B5EF4-FFF2-40B4-BE49-F238E27FC236}">
                <a16:creationId xmlns:a16="http://schemas.microsoft.com/office/drawing/2014/main" id="{326336E2-FABD-49EF-B352-C875EBEDEEDE}"/>
              </a:ext>
            </a:extLst>
          </p:cNvPr>
          <p:cNvSpPr/>
          <p:nvPr/>
        </p:nvSpPr>
        <p:spPr>
          <a:xfrm>
            <a:off x="2496475" y="1047847"/>
            <a:ext cx="1383599" cy="599028"/>
          </a:xfrm>
          <a:prstGeom prst="roundRect">
            <a:avLst>
              <a:gd name="adj" fmla="val 13087"/>
            </a:avLst>
          </a:prstGeom>
          <a:solidFill>
            <a:schemeClr val="tx2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  <a:latin typeface="Circe Bold" panose="020B0602020203020203" pitchFamily="34" charset="-52"/>
              </a:rPr>
              <a:t>ЗАЯВКА</a:t>
            </a:r>
          </a:p>
        </p:txBody>
      </p: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0072FF6C-5106-4A13-B952-2AE7C7A73410}"/>
              </a:ext>
            </a:extLst>
          </p:cNvPr>
          <p:cNvCxnSpPr>
            <a:cxnSpLocks/>
          </p:cNvCxnSpPr>
          <p:nvPr/>
        </p:nvCxnSpPr>
        <p:spPr>
          <a:xfrm>
            <a:off x="1703387" y="1413733"/>
            <a:ext cx="0" cy="586808"/>
          </a:xfrm>
          <a:prstGeom prst="straightConnector1">
            <a:avLst/>
          </a:prstGeom>
          <a:ln w="34925" cap="rnd">
            <a:solidFill>
              <a:srgbClr val="789FD4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EC4C76A0-83E0-46AA-8CBB-383DD1E2AA35}"/>
              </a:ext>
            </a:extLst>
          </p:cNvPr>
          <p:cNvCxnSpPr>
            <a:cxnSpLocks/>
          </p:cNvCxnSpPr>
          <p:nvPr/>
        </p:nvCxnSpPr>
        <p:spPr>
          <a:xfrm flipH="1">
            <a:off x="1703387" y="1423152"/>
            <a:ext cx="793088" cy="0"/>
          </a:xfrm>
          <a:prstGeom prst="straightConnector1">
            <a:avLst/>
          </a:prstGeom>
          <a:ln w="34925" cap="rnd">
            <a:solidFill>
              <a:srgbClr val="789FD4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E3847269-0091-4C9C-B3E5-668B92E857AD}"/>
              </a:ext>
            </a:extLst>
          </p:cNvPr>
          <p:cNvCxnSpPr>
            <a:cxnSpLocks/>
          </p:cNvCxnSpPr>
          <p:nvPr/>
        </p:nvCxnSpPr>
        <p:spPr>
          <a:xfrm flipH="1">
            <a:off x="3880074" y="1455687"/>
            <a:ext cx="793088" cy="0"/>
          </a:xfrm>
          <a:prstGeom prst="straightConnector1">
            <a:avLst/>
          </a:prstGeom>
          <a:ln w="34925" cap="rnd">
            <a:solidFill>
              <a:srgbClr val="789FD4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6A747E10-6BA6-4B10-9BA5-0CA7AAFB9C2B}"/>
              </a:ext>
            </a:extLst>
          </p:cNvPr>
          <p:cNvCxnSpPr>
            <a:cxnSpLocks/>
          </p:cNvCxnSpPr>
          <p:nvPr/>
        </p:nvCxnSpPr>
        <p:spPr>
          <a:xfrm>
            <a:off x="4677873" y="1455687"/>
            <a:ext cx="0" cy="586808"/>
          </a:xfrm>
          <a:prstGeom prst="straightConnector1">
            <a:avLst/>
          </a:prstGeom>
          <a:ln w="34925" cap="rnd">
            <a:solidFill>
              <a:srgbClr val="789FD4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: скругленные углы 3">
            <a:extLst>
              <a:ext uri="{FF2B5EF4-FFF2-40B4-BE49-F238E27FC236}">
                <a16:creationId xmlns:a16="http://schemas.microsoft.com/office/drawing/2014/main" id="{0B522D12-704C-4B69-BDF1-6C26FBCCD838}"/>
              </a:ext>
            </a:extLst>
          </p:cNvPr>
          <p:cNvSpPr/>
          <p:nvPr/>
        </p:nvSpPr>
        <p:spPr>
          <a:xfrm>
            <a:off x="476328" y="1986514"/>
            <a:ext cx="2477885" cy="708198"/>
          </a:xfrm>
          <a:prstGeom prst="roundRect">
            <a:avLst>
              <a:gd name="adj" fmla="val 13087"/>
            </a:avLst>
          </a:prstGeom>
          <a:solidFill>
            <a:schemeClr val="tx2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  <a:latin typeface="Circe Bold" panose="020B0602020203020203" pitchFamily="34" charset="-52"/>
              </a:rPr>
              <a:t>ОТКЛОНЕНА</a:t>
            </a:r>
          </a:p>
        </p:txBody>
      </p:sp>
      <p:sp>
        <p:nvSpPr>
          <p:cNvPr id="87" name="Прямоугольник: скругленные углы 3">
            <a:extLst>
              <a:ext uri="{FF2B5EF4-FFF2-40B4-BE49-F238E27FC236}">
                <a16:creationId xmlns:a16="http://schemas.microsoft.com/office/drawing/2014/main" id="{DCBBECD4-DBD7-4ED1-9D1E-117870AFA8FB}"/>
              </a:ext>
            </a:extLst>
          </p:cNvPr>
          <p:cNvSpPr/>
          <p:nvPr/>
        </p:nvSpPr>
        <p:spPr>
          <a:xfrm>
            <a:off x="3308267" y="2022436"/>
            <a:ext cx="2415524" cy="708199"/>
          </a:xfrm>
          <a:prstGeom prst="roundRect">
            <a:avLst>
              <a:gd name="adj" fmla="val 13087"/>
            </a:avLst>
          </a:prstGeom>
          <a:solidFill>
            <a:schemeClr val="tx2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  <a:latin typeface="Circe Bold" panose="020B0602020203020203" pitchFamily="34" charset="-52"/>
              </a:rPr>
              <a:t>ПРИЗНАНА НАДЛЕЖАЩЕЙ</a:t>
            </a:r>
          </a:p>
        </p:txBody>
      </p: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746CB577-C4EB-41B0-B4A9-7254D23BAB9D}"/>
              </a:ext>
            </a:extLst>
          </p:cNvPr>
          <p:cNvCxnSpPr>
            <a:cxnSpLocks/>
          </p:cNvCxnSpPr>
          <p:nvPr/>
        </p:nvCxnSpPr>
        <p:spPr>
          <a:xfrm>
            <a:off x="4683735" y="2730635"/>
            <a:ext cx="0" cy="420534"/>
          </a:xfrm>
          <a:prstGeom prst="straightConnector1">
            <a:avLst/>
          </a:prstGeom>
          <a:ln w="34925" cap="rnd">
            <a:solidFill>
              <a:srgbClr val="789FD4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: скругленные углы 3">
            <a:extLst>
              <a:ext uri="{FF2B5EF4-FFF2-40B4-BE49-F238E27FC236}">
                <a16:creationId xmlns:a16="http://schemas.microsoft.com/office/drawing/2014/main" id="{5A5A2BD4-C1A9-45B5-BBBA-CA88C35C6E85}"/>
              </a:ext>
            </a:extLst>
          </p:cNvPr>
          <p:cNvSpPr/>
          <p:nvPr/>
        </p:nvSpPr>
        <p:spPr>
          <a:xfrm>
            <a:off x="3308267" y="3151169"/>
            <a:ext cx="2415526" cy="721546"/>
          </a:xfrm>
          <a:prstGeom prst="roundRect">
            <a:avLst>
              <a:gd name="adj" fmla="val 13087"/>
            </a:avLst>
          </a:prstGeom>
          <a:solidFill>
            <a:schemeClr val="tx2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  <a:latin typeface="Circe Bold" panose="020B0602020203020203" pitchFamily="34" charset="-52"/>
              </a:rPr>
              <a:t>ОЦЕНКА В СООТВЕТСТВИИ С КРИТЕРИЯМИ</a:t>
            </a:r>
          </a:p>
        </p:txBody>
      </p:sp>
      <p:sp>
        <p:nvSpPr>
          <p:cNvPr id="93" name="Прямоугольник: скругленные углы 3">
            <a:extLst>
              <a:ext uri="{FF2B5EF4-FFF2-40B4-BE49-F238E27FC236}">
                <a16:creationId xmlns:a16="http://schemas.microsoft.com/office/drawing/2014/main" id="{9CDB536F-01D8-46D3-94DC-D260A604D67E}"/>
              </a:ext>
            </a:extLst>
          </p:cNvPr>
          <p:cNvSpPr/>
          <p:nvPr/>
        </p:nvSpPr>
        <p:spPr>
          <a:xfrm>
            <a:off x="3308267" y="5305044"/>
            <a:ext cx="2415524" cy="672937"/>
          </a:xfrm>
          <a:prstGeom prst="roundRect">
            <a:avLst>
              <a:gd name="adj" fmla="val 13087"/>
            </a:avLst>
          </a:prstGeom>
          <a:solidFill>
            <a:schemeClr val="tx2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  <a:latin typeface="Circe Bold" panose="020B0602020203020203" pitchFamily="34" charset="-52"/>
              </a:rPr>
              <a:t>ВКЛЮЧЕНИЕ В РЕЙТИНГ</a:t>
            </a:r>
          </a:p>
        </p:txBody>
      </p:sp>
      <p:sp>
        <p:nvSpPr>
          <p:cNvPr id="94" name="Прямоугольник: скругленные углы 3">
            <a:extLst>
              <a:ext uri="{FF2B5EF4-FFF2-40B4-BE49-F238E27FC236}">
                <a16:creationId xmlns:a16="http://schemas.microsoft.com/office/drawing/2014/main" id="{07593142-961C-4194-A2D0-8F4224EA3991}"/>
              </a:ext>
            </a:extLst>
          </p:cNvPr>
          <p:cNvSpPr/>
          <p:nvPr/>
        </p:nvSpPr>
        <p:spPr>
          <a:xfrm>
            <a:off x="3308267" y="4252411"/>
            <a:ext cx="2415526" cy="672937"/>
          </a:xfrm>
          <a:prstGeom prst="roundRect">
            <a:avLst>
              <a:gd name="adj" fmla="val 13087"/>
            </a:avLst>
          </a:prstGeom>
          <a:solidFill>
            <a:schemeClr val="tx2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  <a:latin typeface="Circe Bold" panose="020B0602020203020203" pitchFamily="34" charset="-52"/>
              </a:rPr>
              <a:t>ПРИСВОЕНИЕ ПОКАЗАТЕЛЯ РАНЖИРОВАНИЯ</a:t>
            </a:r>
          </a:p>
        </p:txBody>
      </p: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32AE56ED-FD45-4881-8107-CC3CA745B0C3}"/>
              </a:ext>
            </a:extLst>
          </p:cNvPr>
          <p:cNvCxnSpPr>
            <a:cxnSpLocks/>
          </p:cNvCxnSpPr>
          <p:nvPr/>
        </p:nvCxnSpPr>
        <p:spPr>
          <a:xfrm>
            <a:off x="4683735" y="3872715"/>
            <a:ext cx="0" cy="420534"/>
          </a:xfrm>
          <a:prstGeom prst="straightConnector1">
            <a:avLst/>
          </a:prstGeom>
          <a:ln w="34925" cap="rnd">
            <a:solidFill>
              <a:srgbClr val="789FD4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A428C0AD-46AD-41BA-B101-C41CAE28EBC4}"/>
              </a:ext>
            </a:extLst>
          </p:cNvPr>
          <p:cNvCxnSpPr>
            <a:cxnSpLocks/>
          </p:cNvCxnSpPr>
          <p:nvPr/>
        </p:nvCxnSpPr>
        <p:spPr>
          <a:xfrm>
            <a:off x="4748211" y="4925348"/>
            <a:ext cx="0" cy="420534"/>
          </a:xfrm>
          <a:prstGeom prst="straightConnector1">
            <a:avLst/>
          </a:prstGeom>
          <a:ln w="34925" cap="rnd">
            <a:solidFill>
              <a:srgbClr val="789FD4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1841C1C1-6ECF-4420-9CE7-F00E19F1E2F6}"/>
              </a:ext>
            </a:extLst>
          </p:cNvPr>
          <p:cNvSpPr/>
          <p:nvPr/>
        </p:nvSpPr>
        <p:spPr>
          <a:xfrm>
            <a:off x="6123680" y="1455687"/>
            <a:ext cx="458804" cy="4522285"/>
          </a:xfrm>
          <a:prstGeom prst="rightBrace">
            <a:avLst>
              <a:gd name="adj1" fmla="val 46660"/>
              <a:gd name="adj2" fmla="val 49304"/>
            </a:avLst>
          </a:prstGeom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5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556F7411-9F00-4B79-8FB8-6065AE851561}"/>
              </a:ext>
            </a:extLst>
          </p:cNvPr>
          <p:cNvSpPr/>
          <p:nvPr/>
        </p:nvSpPr>
        <p:spPr>
          <a:xfrm>
            <a:off x="7138607" y="1636935"/>
            <a:ext cx="3482766" cy="34827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уга 2">
            <a:extLst>
              <a:ext uri="{FF2B5EF4-FFF2-40B4-BE49-F238E27FC236}">
                <a16:creationId xmlns:a16="http://schemas.microsoft.com/office/drawing/2014/main" id="{81293D3D-E0AA-444C-AF45-059FE735ABC0}"/>
              </a:ext>
            </a:extLst>
          </p:cNvPr>
          <p:cNvSpPr/>
          <p:nvPr/>
        </p:nvSpPr>
        <p:spPr>
          <a:xfrm>
            <a:off x="7121622" y="1665834"/>
            <a:ext cx="3486247" cy="3486247"/>
          </a:xfrm>
          <a:prstGeom prst="arc">
            <a:avLst>
              <a:gd name="adj1" fmla="val 6165451"/>
              <a:gd name="adj2" fmla="val 4719884"/>
            </a:avLst>
          </a:prstGeom>
          <a:ln w="123825" cap="sq">
            <a:solidFill>
              <a:srgbClr val="15BCDE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F57D621-A6A6-45C9-9024-369BBB4CF414}"/>
              </a:ext>
            </a:extLst>
          </p:cNvPr>
          <p:cNvCxnSpPr>
            <a:cxnSpLocks/>
          </p:cNvCxnSpPr>
          <p:nvPr/>
        </p:nvCxnSpPr>
        <p:spPr>
          <a:xfrm>
            <a:off x="9203142" y="5391733"/>
            <a:ext cx="2952000" cy="0"/>
          </a:xfrm>
          <a:prstGeom prst="line">
            <a:avLst/>
          </a:prstGeom>
          <a:ln w="123825" cap="sq">
            <a:solidFill>
              <a:srgbClr val="15BCDE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D2F0C2D-C44E-4AD7-94CF-1F530D97B1AD}"/>
              </a:ext>
            </a:extLst>
          </p:cNvPr>
          <p:cNvCxnSpPr>
            <a:cxnSpLocks/>
          </p:cNvCxnSpPr>
          <p:nvPr/>
        </p:nvCxnSpPr>
        <p:spPr>
          <a:xfrm flipV="1">
            <a:off x="9193214" y="5130053"/>
            <a:ext cx="0" cy="259095"/>
          </a:xfrm>
          <a:prstGeom prst="line">
            <a:avLst/>
          </a:prstGeom>
          <a:ln w="123825" cap="sq">
            <a:solidFill>
              <a:srgbClr val="15BCDE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уга 6">
            <a:extLst>
              <a:ext uri="{FF2B5EF4-FFF2-40B4-BE49-F238E27FC236}">
                <a16:creationId xmlns:a16="http://schemas.microsoft.com/office/drawing/2014/main" id="{7F5948E7-F328-47BB-BE80-B44062D0F2F8}"/>
              </a:ext>
            </a:extLst>
          </p:cNvPr>
          <p:cNvSpPr/>
          <p:nvPr/>
        </p:nvSpPr>
        <p:spPr>
          <a:xfrm>
            <a:off x="6610482" y="1154695"/>
            <a:ext cx="4508528" cy="4508526"/>
          </a:xfrm>
          <a:prstGeom prst="arc">
            <a:avLst>
              <a:gd name="adj1" fmla="val 5422708"/>
              <a:gd name="adj2" fmla="val 16187320"/>
            </a:avLst>
          </a:prstGeom>
          <a:ln w="38100" cap="rnd">
            <a:solidFill>
              <a:srgbClr val="15B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5D533B6-403D-49B3-BF79-190240D5ECEB}"/>
              </a:ext>
            </a:extLst>
          </p:cNvPr>
          <p:cNvCxnSpPr>
            <a:cxnSpLocks/>
          </p:cNvCxnSpPr>
          <p:nvPr/>
        </p:nvCxnSpPr>
        <p:spPr>
          <a:xfrm>
            <a:off x="8863562" y="5663221"/>
            <a:ext cx="0" cy="1194779"/>
          </a:xfrm>
          <a:prstGeom prst="line">
            <a:avLst/>
          </a:prstGeom>
          <a:ln w="38100" cap="rnd">
            <a:solidFill>
              <a:srgbClr val="15B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6C477EE-395C-4C22-977C-D6EADC388EC2}"/>
              </a:ext>
            </a:extLst>
          </p:cNvPr>
          <p:cNvCxnSpPr>
            <a:cxnSpLocks/>
          </p:cNvCxnSpPr>
          <p:nvPr/>
        </p:nvCxnSpPr>
        <p:spPr>
          <a:xfrm flipH="1">
            <a:off x="8856431" y="1860"/>
            <a:ext cx="0" cy="1152000"/>
          </a:xfrm>
          <a:prstGeom prst="line">
            <a:avLst/>
          </a:prstGeom>
          <a:ln w="38100" cap="rnd">
            <a:solidFill>
              <a:srgbClr val="15B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3CA13B1B-3D82-443C-9B50-CB20B249E4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403" y="5635156"/>
            <a:ext cx="2923066" cy="1407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BA538B-2F2B-42A3-B74C-9CD3E0BD31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403" y="5951561"/>
            <a:ext cx="1595140" cy="1149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FEB3FF-D6D7-44F6-A24D-A4AEEC7E187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403" y="6242137"/>
            <a:ext cx="801408" cy="11593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51F851E-5BEE-4472-A480-190C65921D27}"/>
              </a:ext>
            </a:extLst>
          </p:cNvPr>
          <p:cNvSpPr/>
          <p:nvPr/>
        </p:nvSpPr>
        <p:spPr>
          <a:xfrm>
            <a:off x="369354" y="291016"/>
            <a:ext cx="790405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2000" b="1" cap="all" dirty="0">
                <a:solidFill>
                  <a:srgbClr val="0A5378"/>
                </a:solidFill>
                <a:ea typeface="+mj-ea"/>
                <a:cs typeface="FUTURA MEDIUM" panose="020B0602020204020303" pitchFamily="34" charset="-79"/>
              </a:rPr>
              <a:t>Контакты для консультации по получению мер государственной поддержки: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DDD6CFC-F0AD-46EE-AA01-ED8E89960451}"/>
              </a:ext>
            </a:extLst>
          </p:cNvPr>
          <p:cNvGrpSpPr/>
          <p:nvPr/>
        </p:nvGrpSpPr>
        <p:grpSpPr>
          <a:xfrm>
            <a:off x="479425" y="1597228"/>
            <a:ext cx="3566207" cy="468000"/>
            <a:chOff x="551834" y="2732923"/>
            <a:chExt cx="3814177" cy="50054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68AE787-E5F3-4813-B5DA-C982A8617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1834" y="2772814"/>
              <a:ext cx="427534" cy="427534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276DC48-6EB8-4817-BAEB-9F53192DED06}"/>
                </a:ext>
              </a:extLst>
            </p:cNvPr>
            <p:cNvSpPr/>
            <p:nvPr/>
          </p:nvSpPr>
          <p:spPr>
            <a:xfrm>
              <a:off x="1348211" y="2739697"/>
              <a:ext cx="3017800" cy="49376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2400" b="1" dirty="0">
                  <a:solidFill>
                    <a:srgbClr val="7F7F7F"/>
                  </a:solidFill>
                  <a:latin typeface="Gilroy ExtraBold" pitchFamily="2" charset="0"/>
                  <a:ea typeface="+mj-ea"/>
                  <a:cs typeface="FUTURA MEDIUM" panose="020B0602020204020303" pitchFamily="34" charset="-79"/>
                </a:rPr>
                <a:t>8-800-550-01-88</a:t>
              </a:r>
              <a:r>
                <a:rPr lang="ru-RU" sz="2400" b="1" dirty="0">
                  <a:solidFill>
                    <a:srgbClr val="0077A2"/>
                  </a:solidFill>
                  <a:latin typeface="Gilroy ExtraBold" pitchFamily="2" charset="0"/>
                  <a:ea typeface="+mj-ea"/>
                  <a:cs typeface="FUTURA MEDIUM" panose="020B0602020204020303" pitchFamily="34" charset="-79"/>
                </a:rPr>
                <a:t> </a:t>
              </a:r>
              <a:endParaRPr lang="en-US" sz="2400" b="1" dirty="0">
                <a:solidFill>
                  <a:srgbClr val="0077A2"/>
                </a:solidFill>
                <a:latin typeface="Gilroy ExtraBold" pitchFamily="2" charset="0"/>
                <a:ea typeface="+mj-ea"/>
                <a:cs typeface="FUTURA MEDIUM" panose="020B0602020204020303" pitchFamily="34" charset="-79"/>
              </a:endParaRPr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09F57DA8-710F-46F5-B6E9-6199C603324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21335" y="2983193"/>
              <a:ext cx="500540" cy="0"/>
            </a:xfrm>
            <a:prstGeom prst="line">
              <a:avLst/>
            </a:prstGeom>
            <a:ln w="38100" cap="rnd">
              <a:solidFill>
                <a:srgbClr val="15BCD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D83F58D-7F6B-48E3-A0E1-539DB8938ECF}"/>
              </a:ext>
            </a:extLst>
          </p:cNvPr>
          <p:cNvGrpSpPr/>
          <p:nvPr/>
        </p:nvGrpSpPr>
        <p:grpSpPr>
          <a:xfrm>
            <a:off x="479425" y="2338391"/>
            <a:ext cx="3990715" cy="468000"/>
            <a:chOff x="551834" y="3587705"/>
            <a:chExt cx="4268201" cy="5005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688C3E0-32DC-4C4A-AE6C-FE7081880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551834" y="3620822"/>
              <a:ext cx="427534" cy="427534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C1517863-2E52-4A02-AE02-1808802E4482}"/>
                </a:ext>
              </a:extLst>
            </p:cNvPr>
            <p:cNvSpPr/>
            <p:nvPr/>
          </p:nvSpPr>
          <p:spPr>
            <a:xfrm>
              <a:off x="1371905" y="3587705"/>
              <a:ext cx="3448130" cy="4937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b="1" dirty="0">
                  <a:solidFill>
                    <a:srgbClr val="7F7F7F"/>
                  </a:solidFill>
                  <a:latin typeface="Gilroy ExtraBold" pitchFamily="2" charset="0"/>
                  <a:ea typeface="+mj-ea"/>
                  <a:cs typeface="FUTURA MEDIUM" panose="020B0602020204020303" pitchFamily="34" charset="-79"/>
                </a:rPr>
                <a:t>info@exportcenter.ru</a:t>
              </a:r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C5E07710-B5BB-4A7F-B638-18C68CA7D58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21336" y="3837975"/>
              <a:ext cx="500540" cy="0"/>
            </a:xfrm>
            <a:prstGeom prst="line">
              <a:avLst/>
            </a:prstGeom>
            <a:ln w="38100" cap="rnd">
              <a:solidFill>
                <a:srgbClr val="15BCD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8F636E1-1C8C-43AE-A8AA-6CE72422AF68}"/>
              </a:ext>
            </a:extLst>
          </p:cNvPr>
          <p:cNvSpPr/>
          <p:nvPr/>
        </p:nvSpPr>
        <p:spPr>
          <a:xfrm>
            <a:off x="84000" y="81000"/>
            <a:ext cx="12024000" cy="6696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FD277C1-F28A-4A0B-B4D3-F464B87635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3730" y="1812001"/>
            <a:ext cx="3152520" cy="3173102"/>
          </a:xfrm>
          <a:prstGeom prst="ellipse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E3964A8-A137-422B-82FE-45BC1512EA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1592" y="429790"/>
            <a:ext cx="1430151" cy="143015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10648E2-2A62-487A-8C5E-6C5F90E0E1D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246" y="5141231"/>
            <a:ext cx="614980" cy="61498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5ADC2E-685B-42AC-9351-EB3C8D4B9149}"/>
              </a:ext>
            </a:extLst>
          </p:cNvPr>
          <p:cNvSpPr/>
          <p:nvPr/>
        </p:nvSpPr>
        <p:spPr>
          <a:xfrm>
            <a:off x="1995883" y="5122697"/>
            <a:ext cx="4715287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cap="all" dirty="0">
                <a:solidFill>
                  <a:srgbClr val="A15B5A"/>
                </a:solidFill>
                <a:latin typeface="Gilroy ExtraBold" pitchFamily="2" charset="0"/>
                <a:ea typeface="+mj-ea"/>
                <a:cs typeface="FUTURA MEDIUM" panose="020B0602020204020303" pitchFamily="34" charset="-79"/>
              </a:rPr>
              <a:t>Государственная информационная </a:t>
            </a:r>
            <a:br>
              <a:rPr lang="ru-RU" b="1" cap="all" dirty="0">
                <a:solidFill>
                  <a:srgbClr val="A15B5A"/>
                </a:solidFill>
                <a:latin typeface="Gilroy ExtraBold" pitchFamily="2" charset="0"/>
                <a:ea typeface="+mj-ea"/>
                <a:cs typeface="FUTURA MEDIUM" panose="020B0602020204020303" pitchFamily="34" charset="-79"/>
              </a:rPr>
            </a:br>
            <a:r>
              <a:rPr lang="ru-RU" b="1" cap="all" dirty="0">
                <a:solidFill>
                  <a:srgbClr val="A15B5A"/>
                </a:solidFill>
                <a:latin typeface="Gilroy ExtraBold" pitchFamily="2" charset="0"/>
                <a:ea typeface="+mj-ea"/>
                <a:cs typeface="FUTURA MEDIUM" panose="020B0602020204020303" pitchFamily="34" charset="-79"/>
              </a:rPr>
              <a:t>система промышленности (ГИСП)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BE14301-4CE7-4ED5-9596-5C72C05325EA}"/>
              </a:ext>
            </a:extLst>
          </p:cNvPr>
          <p:cNvSpPr/>
          <p:nvPr/>
        </p:nvSpPr>
        <p:spPr>
          <a:xfrm>
            <a:off x="1360722" y="6032340"/>
            <a:ext cx="3911081" cy="369332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r>
              <a:rPr lang="en-US" sz="2400" b="1" dirty="0">
                <a:solidFill>
                  <a:srgbClr val="7F7F7F"/>
                </a:solidFill>
                <a:latin typeface="Gilroy ExtraBold" pitchFamily="2" charset="0"/>
                <a:ea typeface="+mj-ea"/>
                <a:cs typeface="FUTURA MEDIUM" panose="020B0602020204020303" pitchFamily="34" charset="-79"/>
              </a:rPr>
              <a:t>gisp.gov.ru/pp</a:t>
            </a:r>
            <a:r>
              <a:rPr lang="ru-RU" sz="2400" b="1" dirty="0">
                <a:solidFill>
                  <a:srgbClr val="7F7F7F"/>
                </a:solidFill>
                <a:latin typeface="Gilroy ExtraBold" pitchFamily="2" charset="0"/>
                <a:ea typeface="+mj-ea"/>
                <a:cs typeface="FUTURA MEDIUM" panose="020B0602020204020303" pitchFamily="34" charset="-79"/>
              </a:rPr>
              <a:t>931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DF93A10-F615-4353-BE09-4086CBB28B06}"/>
              </a:ext>
            </a:extLst>
          </p:cNvPr>
          <p:cNvGrpSpPr/>
          <p:nvPr/>
        </p:nvGrpSpPr>
        <p:grpSpPr>
          <a:xfrm>
            <a:off x="479425" y="6052350"/>
            <a:ext cx="396864" cy="396000"/>
            <a:chOff x="2484231" y="3925614"/>
            <a:chExt cx="396864" cy="396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FD92AC51-AFDC-49B8-BF0F-B86A0F7D2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4231" y="3925614"/>
              <a:ext cx="396864" cy="396000"/>
            </a:xfrm>
            <a:prstGeom prst="ellipse">
              <a:avLst/>
            </a:prstGeom>
            <a:solidFill>
              <a:srgbClr val="848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Земля">
              <a:extLst>
                <a:ext uri="{FF2B5EF4-FFF2-40B4-BE49-F238E27FC236}">
                  <a16:creationId xmlns:a16="http://schemas.microsoft.com/office/drawing/2014/main" id="{AB8166B8-4DED-4D9B-9262-2B33902DB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516833" y="3953153"/>
              <a:ext cx="335788" cy="335788"/>
            </a:xfrm>
            <a:prstGeom prst="rect">
              <a:avLst/>
            </a:prstGeom>
          </p:spPr>
        </p:pic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42A8553-658F-43F3-8CBB-30C1105CFDE7}"/>
              </a:ext>
            </a:extLst>
          </p:cNvPr>
          <p:cNvSpPr/>
          <p:nvPr/>
        </p:nvSpPr>
        <p:spPr>
          <a:xfrm>
            <a:off x="1882874" y="3109783"/>
            <a:ext cx="3670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78BA4"/>
                </a:solidFill>
                <a:latin typeface="+mj-lt"/>
              </a:rPr>
              <a:t>ОТВЕТСТВЕННЫЕ СОТРУДНИКИ: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00D6F10-3F88-4035-A225-8F99C722A752}"/>
              </a:ext>
            </a:extLst>
          </p:cNvPr>
          <p:cNvGrpSpPr/>
          <p:nvPr/>
        </p:nvGrpSpPr>
        <p:grpSpPr>
          <a:xfrm>
            <a:off x="479425" y="3675956"/>
            <a:ext cx="5805067" cy="468000"/>
            <a:chOff x="551834" y="2736309"/>
            <a:chExt cx="6208711" cy="500541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687691E-4ADA-4F8E-95E5-1B653C6CC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1834" y="2772814"/>
              <a:ext cx="427534" cy="427534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B18FD643-1EE7-40EF-9025-E11F538015DD}"/>
                </a:ext>
              </a:extLst>
            </p:cNvPr>
            <p:cNvSpPr/>
            <p:nvPr/>
          </p:nvSpPr>
          <p:spPr>
            <a:xfrm>
              <a:off x="1510053" y="2789073"/>
              <a:ext cx="5250492" cy="39501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400" b="1" dirty="0">
                  <a:solidFill>
                    <a:srgbClr val="7F7F7F"/>
                  </a:solidFill>
                  <a:latin typeface="Gilroy ExtraBold" pitchFamily="2" charset="0"/>
                  <a:ea typeface="+mj-ea"/>
                  <a:cs typeface="FUTURA MEDIUM" panose="020B0602020204020303" pitchFamily="34" charset="-79"/>
                </a:rPr>
                <a:t>+7 (495) 937-4747 (доб. 1229,1411)</a:t>
              </a:r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DE33435D-E21F-461A-99E7-E9D2965FC3E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21334" y="2986580"/>
              <a:ext cx="500541" cy="0"/>
            </a:xfrm>
            <a:prstGeom prst="line">
              <a:avLst/>
            </a:prstGeom>
            <a:ln w="38100" cap="rnd">
              <a:solidFill>
                <a:srgbClr val="15BCD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F8F4245-54D2-4CF7-93A9-58413E30803D}"/>
              </a:ext>
            </a:extLst>
          </p:cNvPr>
          <p:cNvGrpSpPr/>
          <p:nvPr/>
        </p:nvGrpSpPr>
        <p:grpSpPr>
          <a:xfrm>
            <a:off x="479425" y="4397897"/>
            <a:ext cx="6219729" cy="468001"/>
            <a:chOff x="551834" y="3575860"/>
            <a:chExt cx="6652206" cy="500540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D35AAE37-106D-4901-B19F-E096D2B28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551834" y="3620822"/>
              <a:ext cx="427534" cy="427534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3CAE32F1-D19A-47A2-89A2-76B5A7888B0F}"/>
                </a:ext>
              </a:extLst>
            </p:cNvPr>
            <p:cNvSpPr/>
            <p:nvPr/>
          </p:nvSpPr>
          <p:spPr>
            <a:xfrm>
              <a:off x="1483697" y="3576133"/>
              <a:ext cx="5720343" cy="46084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solidFill>
                    <a:srgbClr val="7F7F7F"/>
                  </a:solidFill>
                  <a:latin typeface="Gilroy ExtraBold" pitchFamily="2" charset="0"/>
                  <a:ea typeface="+mj-ea"/>
                  <a:cs typeface="FUTURA MEDIUM" panose="020B0602020204020303" pitchFamily="34" charset="-79"/>
                </a:rPr>
                <a:t>certificate@exportcenter.ru</a:t>
              </a:r>
            </a:p>
          </p:txBody>
        </p: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71D1E9D9-1E62-4B60-98AB-468AE8AA058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21336" y="3826130"/>
              <a:ext cx="500540" cy="0"/>
            </a:xfrm>
            <a:prstGeom prst="line">
              <a:avLst/>
            </a:prstGeom>
            <a:ln w="38100" cap="rnd">
              <a:solidFill>
                <a:srgbClr val="15BCD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38547A8E-E3AD-4FDC-BE32-FEBFD4D12738}"/>
              </a:ext>
            </a:extLst>
          </p:cNvPr>
          <p:cNvCxnSpPr>
            <a:cxnSpLocks/>
          </p:cNvCxnSpPr>
          <p:nvPr/>
        </p:nvCxnSpPr>
        <p:spPr>
          <a:xfrm rot="5400000" flipV="1">
            <a:off x="824903" y="6266340"/>
            <a:ext cx="468000" cy="0"/>
          </a:xfrm>
          <a:prstGeom prst="line">
            <a:avLst/>
          </a:prstGeom>
          <a:ln w="38100" cap="rnd">
            <a:solidFill>
              <a:srgbClr val="15B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24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Рабочий">
      <a:dk1>
        <a:sysClr val="windowText" lastClr="000000"/>
      </a:dk1>
      <a:lt1>
        <a:sysClr val="window" lastClr="FFFFFF"/>
      </a:lt1>
      <a:dk2>
        <a:srgbClr val="0F70B7"/>
      </a:dk2>
      <a:lt2>
        <a:srgbClr val="00305B"/>
      </a:lt2>
      <a:accent1>
        <a:srgbClr val="C7475E"/>
      </a:accent1>
      <a:accent2>
        <a:srgbClr val="004E85"/>
      </a:accent2>
      <a:accent3>
        <a:srgbClr val="004899"/>
      </a:accent3>
      <a:accent4>
        <a:srgbClr val="178FCF"/>
      </a:accent4>
      <a:accent5>
        <a:srgbClr val="444447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6">
      <a:majorFont>
        <a:latin typeface="Gilroy ExtraBold"/>
        <a:ea typeface=""/>
        <a:cs typeface=""/>
      </a:majorFont>
      <a:minorFont>
        <a:latin typeface="Gilroy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19624</TotalTime>
  <Words>1090</Words>
  <Application>Microsoft Office PowerPoint</Application>
  <PresentationFormat>Широкоэкранный</PresentationFormat>
  <Paragraphs>176</Paragraphs>
  <Slides>9</Slides>
  <Notes>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Calibri</vt:lpstr>
      <vt:lpstr>Circe</vt:lpstr>
      <vt:lpstr>Circe Bold</vt:lpstr>
      <vt:lpstr>Circe Extra Bold</vt:lpstr>
      <vt:lpstr>FUTURA MEDIUM</vt:lpstr>
      <vt:lpstr>FUTURA MEDIUM</vt:lpstr>
      <vt:lpstr>Gilroy ExtraBold</vt:lpstr>
      <vt:lpstr>Gilroy Light</vt:lpstr>
      <vt:lpstr>Montserrat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ЭТАПЫ ПОЛУЧЕНИЯ ПОДДЕРЖКИ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Рожко Артем Геннадьевич</dc:creator>
  <cp:lastModifiedBy>Жуков Ян Владимирович</cp:lastModifiedBy>
  <cp:revision>393</cp:revision>
  <dcterms:created xsi:type="dcterms:W3CDTF">2023-10-28T15:29:40Z</dcterms:created>
  <dcterms:modified xsi:type="dcterms:W3CDTF">2024-06-04T06:49:14Z</dcterms:modified>
</cp:coreProperties>
</file>