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Мордкович Евгений Аркадьевич" initials="МЕА" lastIdx="12" clrIdx="0">
    <p:extLst>
      <p:ext uri="{19B8F6BF-5375-455C-9EA6-DF929625EA0E}">
        <p15:presenceInfo xmlns:p15="http://schemas.microsoft.com/office/powerpoint/2012/main" userId="S-1-5-21-4038752428-3609534007-3907679172-1133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37"/>
  </p:normalViewPr>
  <p:slideViewPr>
    <p:cSldViewPr snapToGrid="0">
      <p:cViewPr varScale="1">
        <p:scale>
          <a:sx n="109" d="100"/>
          <a:sy n="109" d="100"/>
        </p:scale>
        <p:origin x="16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ru-RU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0.15798300000000001"/>
          <c:y val="0.46248299999999998"/>
          <c:w val="0.83701700000000001"/>
          <c:h val="0.44513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Доля продукта</c:v>
                </c:pt>
              </c:strCache>
            </c:strRef>
          </c:tx>
          <c:spPr>
            <a:solidFill>
              <a:srgbClr val="9E7F5F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invertIfNegative val="0"/>
          <c:cat>
            <c:numRef>
              <c:f>Sheet1!$B$1:$J$1</c:f>
              <c:numCache>
                <c:formatCode>General</c:formatCode>
                <c:ptCount val="9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  <c:pt idx="8">
                  <c:v>2030</c:v>
                </c:pt>
              </c:numCache>
            </c:numRef>
          </c:cat>
          <c:val>
            <c:numRef>
              <c:f>Sheet1!$B$2:$J$2</c:f>
              <c:numCache>
                <c:formatCode>General</c:formatCode>
                <c:ptCount val="9"/>
                <c:pt idx="0">
                  <c:v>10</c:v>
                </c:pt>
                <c:pt idx="1">
                  <c:v>16</c:v>
                </c:pt>
                <c:pt idx="2">
                  <c:v>20</c:v>
                </c:pt>
                <c:pt idx="3">
                  <c:v>24</c:v>
                </c:pt>
                <c:pt idx="4">
                  <c:v>28</c:v>
                </c:pt>
                <c:pt idx="5">
                  <c:v>32</c:v>
                </c:pt>
                <c:pt idx="6">
                  <c:v>40</c:v>
                </c:pt>
                <c:pt idx="7">
                  <c:v>46</c:v>
                </c:pt>
                <c:pt idx="8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F0-45CE-B8FC-78ECCC37F6BF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Ёмкость рынка</c:v>
                </c:pt>
              </c:strCache>
            </c:strRef>
          </c:tx>
          <c:spPr>
            <a:solidFill>
              <a:srgbClr val="C7B88B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invertIfNegative val="0"/>
          <c:cat>
            <c:numRef>
              <c:f>Sheet1!$B$1:$J$1</c:f>
              <c:numCache>
                <c:formatCode>General</c:formatCode>
                <c:ptCount val="9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  <c:pt idx="8">
                  <c:v>2030</c:v>
                </c:pt>
              </c:numCache>
            </c:numRef>
          </c:cat>
          <c:val>
            <c:numRef>
              <c:f>Sheet1!$B$3:$J$3</c:f>
              <c:numCache>
                <c:formatCode>General</c:formatCode>
                <c:ptCount val="9"/>
                <c:pt idx="0">
                  <c:v>38</c:v>
                </c:pt>
                <c:pt idx="1">
                  <c:v>43</c:v>
                </c:pt>
                <c:pt idx="2">
                  <c:v>50</c:v>
                </c:pt>
                <c:pt idx="3">
                  <c:v>68</c:v>
                </c:pt>
                <c:pt idx="4">
                  <c:v>75</c:v>
                </c:pt>
                <c:pt idx="5">
                  <c:v>79</c:v>
                </c:pt>
                <c:pt idx="6">
                  <c:v>93</c:v>
                </c:pt>
                <c:pt idx="7">
                  <c:v>100</c:v>
                </c:pt>
                <c:pt idx="8">
                  <c:v>108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FF0-45CE-B8FC-78ECCC37F6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094734552"/>
        <c:axId val="2094734553"/>
      </c:barChart>
      <c:catAx>
        <c:axId val="20947345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0"/>
          <a:lstStyle/>
          <a:p>
            <a:pPr>
              <a:defRPr sz="1100" b="0" i="0" u="none" strike="noStrike">
                <a:solidFill>
                  <a:srgbClr val="000000"/>
                </a:solidFill>
                <a:latin typeface="Arial"/>
              </a:defRPr>
            </a:pPr>
            <a:endParaRPr lang="ru-RU"/>
          </a:p>
        </c:txPr>
        <c:crossAx val="2094734553"/>
        <c:crosses val="autoZero"/>
        <c:auto val="1"/>
        <c:lblAlgn val="ctr"/>
        <c:lblOffset val="100"/>
        <c:noMultiLvlLbl val="1"/>
      </c:catAx>
      <c:valAx>
        <c:axId val="2094734553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A7A7A7"/>
              </a:solidFill>
              <a:custDash>
                <a:ds d="100000" sp="200000"/>
              </a:custDash>
              <a:miter lim="400000"/>
            </a:ln>
          </c:spPr>
        </c:majorGridlines>
        <c:numFmt formatCode="0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0"/>
          <a:lstStyle/>
          <a:p>
            <a:pPr>
              <a:defRPr sz="1100" b="0" i="0" u="none" strike="noStrike">
                <a:solidFill>
                  <a:srgbClr val="000000"/>
                </a:solidFill>
                <a:latin typeface="Arial"/>
              </a:defRPr>
            </a:pPr>
            <a:endParaRPr lang="ru-RU"/>
          </a:p>
        </c:txPr>
        <c:crossAx val="2094734552"/>
        <c:crosses val="autoZero"/>
        <c:crossBetween val="between"/>
        <c:majorUnit val="40"/>
        <c:minorUnit val="20"/>
      </c:valAx>
      <c:spPr>
        <a:noFill/>
        <a:ln w="12700" cap="flat">
          <a:noFill/>
          <a:miter lim="400000"/>
        </a:ln>
        <a:effectLst/>
      </c:spPr>
    </c:plotArea>
    <c:legend>
      <c:legendPos val="t"/>
      <c:layout>
        <c:manualLayout>
          <c:xMode val="edge"/>
          <c:yMode val="edge"/>
          <c:x val="7.5304832628338786E-2"/>
          <c:y val="3.4019402443838685E-2"/>
          <c:w val="0.25747359698424904"/>
          <c:h val="0.107544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900" b="0" i="1" u="none" strike="noStrike">
              <a:solidFill>
                <a:srgbClr val="000000"/>
              </a:solidFill>
              <a:latin typeface="Arial"/>
            </a:defRPr>
          </a:pPr>
          <a:endParaRPr lang="ru-RU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ru-RU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0.105105"/>
          <c:y val="8.4322800000000003E-2"/>
          <c:w val="0.88989499999999999"/>
          <c:h val="0.7670979999999999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Доля продукта</c:v>
                </c:pt>
              </c:strCache>
            </c:strRef>
          </c:tx>
          <c:spPr>
            <a:solidFill>
              <a:srgbClr val="9E7F5F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invertIfNegative val="0"/>
          <c:cat>
            <c:numRef>
              <c:f>Sheet1!$B$1:$J$1</c:f>
              <c:numCache>
                <c:formatCode>General</c:formatCode>
                <c:ptCount val="9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  <c:pt idx="8">
                  <c:v>2030</c:v>
                </c:pt>
              </c:numCache>
            </c:numRef>
          </c:cat>
          <c:val>
            <c:numRef>
              <c:f>Sheet1!$B$2:$J$2</c:f>
              <c:numCache>
                <c:formatCode>General</c:formatCode>
                <c:ptCount val="9"/>
                <c:pt idx="0">
                  <c:v>10</c:v>
                </c:pt>
                <c:pt idx="1">
                  <c:v>16</c:v>
                </c:pt>
                <c:pt idx="2">
                  <c:v>20</c:v>
                </c:pt>
                <c:pt idx="3">
                  <c:v>24</c:v>
                </c:pt>
                <c:pt idx="4">
                  <c:v>28</c:v>
                </c:pt>
                <c:pt idx="5">
                  <c:v>32</c:v>
                </c:pt>
                <c:pt idx="6">
                  <c:v>40</c:v>
                </c:pt>
                <c:pt idx="7">
                  <c:v>46</c:v>
                </c:pt>
                <c:pt idx="8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59-49BE-A3F5-C21609C80C4E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Ёмкость рынка</c:v>
                </c:pt>
              </c:strCache>
            </c:strRef>
          </c:tx>
          <c:spPr>
            <a:solidFill>
              <a:srgbClr val="C7B88B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invertIfNegative val="0"/>
          <c:cat>
            <c:numRef>
              <c:f>Sheet1!$B$1:$J$1</c:f>
              <c:numCache>
                <c:formatCode>General</c:formatCode>
                <c:ptCount val="9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  <c:pt idx="8">
                  <c:v>2030</c:v>
                </c:pt>
              </c:numCache>
            </c:numRef>
          </c:cat>
          <c:val>
            <c:numRef>
              <c:f>Sheet1!$B$3:$J$3</c:f>
              <c:numCache>
                <c:formatCode>General</c:formatCode>
                <c:ptCount val="9"/>
                <c:pt idx="0">
                  <c:v>38</c:v>
                </c:pt>
                <c:pt idx="1">
                  <c:v>43</c:v>
                </c:pt>
                <c:pt idx="2">
                  <c:v>50</c:v>
                </c:pt>
                <c:pt idx="3">
                  <c:v>68</c:v>
                </c:pt>
                <c:pt idx="4">
                  <c:v>75</c:v>
                </c:pt>
                <c:pt idx="5">
                  <c:v>79</c:v>
                </c:pt>
                <c:pt idx="6">
                  <c:v>93</c:v>
                </c:pt>
                <c:pt idx="7">
                  <c:v>100</c:v>
                </c:pt>
                <c:pt idx="8">
                  <c:v>108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259-49BE-A3F5-C21609C80C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094734552"/>
        <c:axId val="2094734553"/>
      </c:barChart>
      <c:catAx>
        <c:axId val="20947345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0"/>
          <a:lstStyle/>
          <a:p>
            <a:pPr>
              <a:defRPr sz="1100" b="0" i="0" u="none" strike="noStrike">
                <a:solidFill>
                  <a:srgbClr val="000000"/>
                </a:solidFill>
                <a:latin typeface="Arial"/>
              </a:defRPr>
            </a:pPr>
            <a:endParaRPr lang="ru-RU"/>
          </a:p>
        </c:txPr>
        <c:crossAx val="2094734553"/>
        <c:crosses val="autoZero"/>
        <c:auto val="1"/>
        <c:lblAlgn val="ctr"/>
        <c:lblOffset val="100"/>
        <c:noMultiLvlLbl val="1"/>
      </c:catAx>
      <c:valAx>
        <c:axId val="2094734553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A7A7A7"/>
              </a:solidFill>
              <a:custDash>
                <a:ds d="100000" sp="200000"/>
              </a:custDash>
              <a:miter lim="400000"/>
            </a:ln>
          </c:spPr>
        </c:majorGridlines>
        <c:numFmt formatCode="0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0"/>
          <a:lstStyle/>
          <a:p>
            <a:pPr>
              <a:defRPr sz="1100" b="0" i="0" u="none" strike="noStrike">
                <a:solidFill>
                  <a:srgbClr val="000000"/>
                </a:solidFill>
                <a:latin typeface="Arial"/>
              </a:defRPr>
            </a:pPr>
            <a:endParaRPr lang="ru-RU"/>
          </a:p>
        </c:txPr>
        <c:crossAx val="2094734552"/>
        <c:crosses val="autoZero"/>
        <c:crossBetween val="between"/>
        <c:majorUnit val="40"/>
        <c:minorUnit val="20"/>
      </c:valAx>
      <c:spPr>
        <a:noFill/>
        <a:ln w="12700" cap="flat">
          <a:noFill/>
          <a:miter lim="400000"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ru-RU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5.0000000000000001E-3"/>
          <c:y val="5.0000000000000001E-3"/>
          <c:w val="0.99"/>
          <c:h val="0.98750000000000004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Регион 1</c:v>
                </c:pt>
              </c:strCache>
            </c:strRef>
          </c:tx>
          <c:spPr>
            <a:solidFill>
              <a:srgbClr val="9E7F5F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1-D9F8-4460-B699-31E17F8AA7F9}"/>
              </c:ext>
            </c:extLst>
          </c:dPt>
          <c:dPt>
            <c:idx val="1"/>
            <c:bubble3D val="0"/>
            <c:spPr>
              <a:solidFill>
                <a:srgbClr val="C7B88B"/>
              </a:solidFill>
              <a:ln w="9525" cap="flat">
                <a:solidFill>
                  <a:srgbClr val="F9F9F9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D9F8-4460-B699-31E17F8AA7F9}"/>
              </c:ext>
            </c:extLst>
          </c:dPt>
          <c:dPt>
            <c:idx val="2"/>
            <c:bubble3D val="0"/>
            <c:spPr>
              <a:solidFill>
                <a:srgbClr val="3A291C"/>
              </a:solidFill>
              <a:ln w="9525" cap="flat">
                <a:solidFill>
                  <a:srgbClr val="F9F9F9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D9F8-4460-B699-31E17F8AA7F9}"/>
              </c:ext>
            </c:extLst>
          </c:dPt>
          <c:cat>
            <c:strRef>
              <c:f>Sheet1!$B$1:$D$1</c:f>
              <c:strCache>
                <c:ptCount val="3"/>
                <c:pt idx="0">
                  <c:v>Апрель</c:v>
                </c:pt>
                <c:pt idx="1">
                  <c:v>Май</c:v>
                </c:pt>
                <c:pt idx="2">
                  <c:v>Июнь</c:v>
                </c:pt>
              </c:strCache>
            </c:strRef>
          </c:cat>
          <c:val>
            <c:numRef>
              <c:f>Sheet1!$B$2:$D$2</c:f>
              <c:numCache>
                <c:formatCode>General</c:formatCode>
                <c:ptCount val="3"/>
                <c:pt idx="0">
                  <c:v>0.15</c:v>
                </c:pt>
                <c:pt idx="1">
                  <c:v>0.35</c:v>
                </c:pt>
                <c:pt idx="2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9F8-4460-B699-31E17F8AA7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12700" cap="flat">
          <a:noFill/>
          <a:miter lim="400000"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9-17T07:08:22.149" idx="1">
    <p:pos x="10" y="10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3" name="Shape 63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4" name="Shape 74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b="1"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20" name="Уровень текста 1…"/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1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Content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30175" y="248158"/>
            <a:ext cx="8883650" cy="269242"/>
          </a:xfrm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29" name="Уровень текста 1…"/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30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bg object 16"/>
          <p:cNvSpPr/>
          <p:nvPr/>
        </p:nvSpPr>
        <p:spPr>
          <a:xfrm>
            <a:off x="359661" y="260604"/>
            <a:ext cx="1542292" cy="25146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38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30175" y="248158"/>
            <a:ext cx="8883650" cy="269242"/>
          </a:xfrm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39" name="Уровень текста 1…"/>
          <p:cNvSpPr txBox="1">
            <a:spLocks noGrp="1"/>
          </p:cNvSpPr>
          <p:nvPr>
            <p:ph type="body" sz="half" idx="1"/>
          </p:nvPr>
        </p:nvSpPr>
        <p:spPr>
          <a:xfrm>
            <a:off x="457200" y="1577338"/>
            <a:ext cx="3977641" cy="4526283"/>
          </a:xfrm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0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bg object 16"/>
          <p:cNvSpPr/>
          <p:nvPr/>
        </p:nvSpPr>
        <p:spPr>
          <a:xfrm>
            <a:off x="359661" y="260604"/>
            <a:ext cx="1542292" cy="25146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48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30175" y="248158"/>
            <a:ext cx="8883650" cy="269242"/>
          </a:xfrm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49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g object 16"/>
          <p:cNvSpPr/>
          <p:nvPr/>
        </p:nvSpPr>
        <p:spPr>
          <a:xfrm>
            <a:off x="7336195" y="6467347"/>
            <a:ext cx="1542290" cy="251460"/>
          </a:xfrm>
          <a:prstGeom prst="rect">
            <a:avLst/>
          </a:prstGeom>
          <a:blipFill>
            <a:blip r:embed="rId8"/>
            <a:stretch>
              <a:fillRect/>
            </a:stretch>
          </a:blip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3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248708" y="383623"/>
            <a:ext cx="8883651" cy="2692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r>
              <a:t>Текст заголовка</a:t>
            </a:r>
          </a:p>
        </p:txBody>
      </p:sp>
      <p:sp>
        <p:nvSpPr>
          <p:cNvPr id="4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315874" y="1116024"/>
            <a:ext cx="8512251" cy="13919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5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8892792" y="6579609"/>
            <a:ext cx="191047" cy="135546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indent="38100">
              <a:defRPr sz="1000" spc="-4"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ransition spd="med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1" i="0" u="sng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1" i="0" u="sng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1" i="0" u="sng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1" i="0" u="sng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1" i="0" u="sng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1" i="0" u="sng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1" i="0" u="sng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1" i="0" u="sng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1" i="0" u="sng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381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-4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381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-4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381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-4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381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-4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381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-4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381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-4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381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-4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81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-4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81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-4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object 3"/>
          <p:cNvSpPr/>
          <p:nvPr/>
        </p:nvSpPr>
        <p:spPr>
          <a:xfrm flipH="1">
            <a:off x="1828799" y="-1"/>
            <a:ext cx="9144002" cy="6858001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66" name="object 4"/>
          <p:cNvSpPr/>
          <p:nvPr/>
        </p:nvSpPr>
        <p:spPr>
          <a:xfrm>
            <a:off x="-2" y="0"/>
            <a:ext cx="7440515" cy="6858000"/>
          </a:xfrm>
          <a:prstGeom prst="rect">
            <a:avLst/>
          </a:prstGeom>
          <a:gradFill>
            <a:gsLst>
              <a:gs pos="0">
                <a:srgbClr val="2B2118"/>
              </a:gs>
              <a:gs pos="100000">
                <a:srgbClr val="5F544D"/>
              </a:gs>
            </a:gsLst>
            <a:lin ang="14405929"/>
          </a:gra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67" name="object 5"/>
          <p:cNvSpPr/>
          <p:nvPr/>
        </p:nvSpPr>
        <p:spPr>
          <a:xfrm>
            <a:off x="355090" y="376426"/>
            <a:ext cx="1542290" cy="252986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68" name="object 6"/>
          <p:cNvSpPr txBox="1"/>
          <p:nvPr/>
        </p:nvSpPr>
        <p:spPr>
          <a:xfrm>
            <a:off x="2172461" y="377190"/>
            <a:ext cx="1990726" cy="192626"/>
          </a:xfrm>
          <a:prstGeom prst="rect">
            <a:avLst/>
          </a:prstGeom>
          <a:solidFill>
            <a:srgbClr val="F1F1F1">
              <a:alpha val="52159"/>
            </a:srgbClr>
          </a:solidFill>
          <a:ln w="19811">
            <a:solidFill>
              <a:srgbClr val="FFFF00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250825">
              <a:spcBef>
                <a:spcPts val="200"/>
              </a:spcBef>
              <a:defRPr sz="1200" spc="-1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Логотип</a:t>
            </a:r>
            <a:r>
              <a:rPr spc="-25"/>
              <a:t> </a:t>
            </a:r>
            <a:r>
              <a:rPr spc="-5"/>
              <a:t>организации</a:t>
            </a:r>
          </a:p>
        </p:txBody>
      </p:sp>
      <p:sp>
        <p:nvSpPr>
          <p:cNvPr id="69" name="object 7"/>
          <p:cNvSpPr txBox="1"/>
          <p:nvPr/>
        </p:nvSpPr>
        <p:spPr>
          <a:xfrm>
            <a:off x="315872" y="4699218"/>
            <a:ext cx="3332849" cy="492443"/>
          </a:xfrm>
          <a:prstGeom prst="rect">
            <a:avLst/>
          </a:prstGeom>
          <a:ln w="19050">
            <a:solidFill>
              <a:srgbClr val="FFFF00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spcBef>
                <a:spcPts val="100"/>
              </a:spcBef>
              <a:defRPr sz="1600" i="1" spc="-4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dirty="0" err="1"/>
              <a:t>Указать</a:t>
            </a:r>
            <a:r>
              <a:rPr dirty="0"/>
              <a:t> </a:t>
            </a:r>
            <a:r>
              <a:rPr dirty="0" err="1"/>
              <a:t>подгруппу</a:t>
            </a:r>
            <a:r>
              <a:rPr dirty="0"/>
              <a:t/>
            </a:r>
            <a:br>
              <a:rPr dirty="0"/>
            </a:br>
            <a:r>
              <a:rPr i="0" dirty="0"/>
              <a:t>(</a:t>
            </a:r>
            <a:r>
              <a:rPr lang="ru-RU" i="0" dirty="0"/>
              <a:t>ЭКБ, модули</a:t>
            </a:r>
            <a:r>
              <a:rPr i="0" dirty="0"/>
              <a:t>)</a:t>
            </a:r>
          </a:p>
        </p:txBody>
      </p:sp>
      <p:sp>
        <p:nvSpPr>
          <p:cNvPr id="70" name="object 8"/>
          <p:cNvSpPr txBox="1">
            <a:spLocks noGrp="1"/>
          </p:cNvSpPr>
          <p:nvPr>
            <p:ph type="title"/>
          </p:nvPr>
        </p:nvSpPr>
        <p:spPr>
          <a:xfrm>
            <a:off x="315873" y="1640957"/>
            <a:ext cx="6289678" cy="1391923"/>
          </a:xfrm>
          <a:prstGeom prst="rect">
            <a:avLst/>
          </a:prstGeom>
        </p:spPr>
        <p:txBody>
          <a:bodyPr/>
          <a:lstStyle/>
          <a:p>
            <a:pPr indent="12700">
              <a:lnSpc>
                <a:spcPts val="5300"/>
              </a:lnSpc>
              <a:spcBef>
                <a:spcPts val="100"/>
              </a:spcBef>
              <a:defRPr sz="4800" b="0" spc="-13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</a:t>
            </a:r>
            <a:r>
              <a:rPr spc="-100">
                <a:latin typeface="Arial"/>
                <a:ea typeface="Arial"/>
                <a:cs typeface="Arial"/>
                <a:sym typeface="Arial"/>
              </a:rPr>
              <a:t>Указать</a:t>
            </a:r>
            <a:r>
              <a:rPr spc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spc="-100">
                <a:latin typeface="Arial"/>
                <a:ea typeface="Arial"/>
                <a:cs typeface="Arial"/>
                <a:sym typeface="Arial"/>
              </a:rPr>
              <a:t>название</a:t>
            </a:r>
          </a:p>
          <a:p>
            <a:pPr indent="12700">
              <a:lnSpc>
                <a:spcPts val="5300"/>
              </a:lnSpc>
              <a:defRPr sz="4800" b="0" spc="-13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</a:t>
            </a:r>
            <a:r>
              <a:rPr spc="-100">
                <a:latin typeface="Arial"/>
                <a:ea typeface="Arial"/>
                <a:cs typeface="Arial"/>
                <a:sym typeface="Arial"/>
              </a:rPr>
              <a:t>комплексного проекта</a:t>
            </a:r>
          </a:p>
        </p:txBody>
      </p:sp>
      <p:sp>
        <p:nvSpPr>
          <p:cNvPr id="71" name="object 9"/>
          <p:cNvSpPr txBox="1"/>
          <p:nvPr/>
        </p:nvSpPr>
        <p:spPr>
          <a:xfrm>
            <a:off x="315874" y="3256174"/>
            <a:ext cx="7189469" cy="8679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defRPr sz="2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в </a:t>
            </a:r>
            <a:r>
              <a:rPr spc="4" dirty="0" err="1"/>
              <a:t>рамках</a:t>
            </a:r>
            <a:r>
              <a:rPr spc="4" dirty="0"/>
              <a:t> </a:t>
            </a:r>
            <a:r>
              <a:rPr spc="-4" dirty="0" err="1"/>
              <a:t>реализации</a:t>
            </a:r>
            <a:r>
              <a:rPr spc="-4" dirty="0"/>
              <a:t> </a:t>
            </a:r>
            <a:r>
              <a:rPr spc="-16" dirty="0" err="1"/>
              <a:t>государственной</a:t>
            </a:r>
            <a:r>
              <a:rPr dirty="0"/>
              <a:t> </a:t>
            </a:r>
            <a:r>
              <a:rPr spc="-4" dirty="0" err="1"/>
              <a:t>программы</a:t>
            </a:r>
            <a:endParaRPr spc="-4" dirty="0"/>
          </a:p>
          <a:p>
            <a:pPr marR="371475" indent="12700">
              <a:defRPr sz="2000" spc="-8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«</a:t>
            </a:r>
            <a:r>
              <a:rPr dirty="0" err="1"/>
              <a:t>Развитие</a:t>
            </a:r>
            <a:r>
              <a:rPr dirty="0"/>
              <a:t> </a:t>
            </a:r>
            <a:r>
              <a:rPr spc="-12" dirty="0" err="1"/>
              <a:t>электронной</a:t>
            </a:r>
            <a:r>
              <a:rPr spc="-12" dirty="0"/>
              <a:t> </a:t>
            </a:r>
            <a:r>
              <a:rPr spc="0" dirty="0"/>
              <a:t>и </a:t>
            </a:r>
            <a:r>
              <a:rPr spc="-12" dirty="0" err="1"/>
              <a:t>радиоэлектронной</a:t>
            </a:r>
            <a:r>
              <a:rPr spc="-12" dirty="0"/>
              <a:t>  </a:t>
            </a:r>
            <a:r>
              <a:rPr spc="-12" dirty="0" err="1"/>
              <a:t>промышленности</a:t>
            </a:r>
            <a:r>
              <a:rPr spc="-12" dirty="0"/>
              <a:t>»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object 2"/>
          <p:cNvSpPr txBox="1"/>
          <p:nvPr/>
        </p:nvSpPr>
        <p:spPr>
          <a:xfrm>
            <a:off x="6837426" y="235307"/>
            <a:ext cx="1990727" cy="192626"/>
          </a:xfrm>
          <a:prstGeom prst="rect">
            <a:avLst/>
          </a:prstGeom>
          <a:solidFill>
            <a:srgbClr val="F1F1F1">
              <a:alpha val="52159"/>
            </a:srgbClr>
          </a:solidFill>
          <a:ln w="19811">
            <a:solidFill>
              <a:srgbClr val="FFFF00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250825">
              <a:spcBef>
                <a:spcPts val="200"/>
              </a:spcBef>
              <a:defRPr sz="1200" spc="-10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Логотип</a:t>
            </a:r>
            <a:r>
              <a:rPr spc="-25"/>
              <a:t> </a:t>
            </a:r>
            <a:r>
              <a:rPr spc="-5"/>
              <a:t>организации</a:t>
            </a:r>
          </a:p>
        </p:txBody>
      </p:sp>
      <p:sp>
        <p:nvSpPr>
          <p:cNvPr id="77" name="object 17"/>
          <p:cNvSpPr txBox="1">
            <a:spLocks noGrp="1"/>
          </p:cNvSpPr>
          <p:nvPr>
            <p:ph type="sldNum" sz="quarter" idx="4294967295"/>
          </p:nvPr>
        </p:nvSpPr>
        <p:spPr>
          <a:xfrm>
            <a:off x="4508500" y="6569905"/>
            <a:ext cx="127001" cy="135547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>
            <a:lvl1pPr algn="ctr"/>
          </a:lstStyle>
          <a:p>
            <a:fld id="{86CB4B4D-7CA3-9044-876B-883B54F8677D}" type="slidenum">
              <a:t>2</a:t>
            </a:fld>
            <a:endParaRPr/>
          </a:p>
        </p:txBody>
      </p:sp>
      <p:sp>
        <p:nvSpPr>
          <p:cNvPr id="78" name="object 5"/>
          <p:cNvSpPr txBox="1"/>
          <p:nvPr/>
        </p:nvSpPr>
        <p:spPr>
          <a:xfrm>
            <a:off x="4762663" y="962403"/>
            <a:ext cx="3229612" cy="18876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z="1400" b="1" spc="-1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dirty="0" err="1"/>
              <a:t>Область</a:t>
            </a:r>
            <a:r>
              <a:rPr dirty="0"/>
              <a:t> </a:t>
            </a:r>
            <a:r>
              <a:rPr spc="0" dirty="0" err="1"/>
              <a:t>применения</a:t>
            </a:r>
            <a:endParaRPr spc="0" dirty="0"/>
          </a:p>
          <a:p>
            <a:pPr marR="5080" indent="12700">
              <a:spcBef>
                <a:spcPts val="1100"/>
              </a:spcBef>
              <a:defRPr sz="1200" i="1" spc="-5">
                <a:solidFill>
                  <a:srgbClr val="7E7E7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dirty="0" err="1"/>
              <a:t>Указать</a:t>
            </a:r>
            <a:r>
              <a:rPr dirty="0"/>
              <a:t>: </a:t>
            </a:r>
          </a:p>
          <a:p>
            <a:pPr marL="120315" marR="5080" indent="-120315">
              <a:spcBef>
                <a:spcPts val="1100"/>
              </a:spcBef>
              <a:buSzPct val="100000"/>
              <a:buChar char="-"/>
              <a:defRPr sz="1200" i="1" spc="-5">
                <a:solidFill>
                  <a:srgbClr val="7E7E7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dirty="0" err="1"/>
              <a:t>отрасли</a:t>
            </a:r>
            <a:r>
              <a:rPr dirty="0"/>
              <a:t>, </a:t>
            </a:r>
          </a:p>
          <a:p>
            <a:pPr marL="120315" marR="5080" indent="-120315">
              <a:spcBef>
                <a:spcPts val="1100"/>
              </a:spcBef>
              <a:buSzPct val="100000"/>
              <a:buChar char="-"/>
              <a:defRPr sz="1200" i="1" spc="-5">
                <a:solidFill>
                  <a:srgbClr val="7E7E7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dirty="0" err="1"/>
              <a:t>потребительские</a:t>
            </a:r>
            <a:r>
              <a:rPr dirty="0"/>
              <a:t> </a:t>
            </a:r>
            <a:r>
              <a:rPr dirty="0" err="1"/>
              <a:t>сегменты</a:t>
            </a:r>
            <a:r>
              <a:rPr dirty="0"/>
              <a:t> </a:t>
            </a:r>
            <a:r>
              <a:rPr dirty="0" err="1"/>
              <a:t>рынка</a:t>
            </a:r>
            <a:r>
              <a:rPr dirty="0"/>
              <a:t> (B2C, B2B, B2G и </a:t>
            </a:r>
            <a:r>
              <a:rPr dirty="0" err="1"/>
              <a:t>тд</a:t>
            </a:r>
            <a:r>
              <a:rPr dirty="0"/>
              <a:t>),</a:t>
            </a:r>
            <a:endParaRPr lang="ru-RU" dirty="0"/>
          </a:p>
          <a:p>
            <a:pPr marL="120315" marR="5080" indent="-120315">
              <a:spcBef>
                <a:spcPts val="1100"/>
              </a:spcBef>
              <a:buSzPct val="100000"/>
              <a:buChar char="-"/>
              <a:defRPr sz="1200" i="1" spc="-5">
                <a:solidFill>
                  <a:srgbClr val="7E7E7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ru-RU" dirty="0"/>
              <a:t>Конечные продукты с использованием разрабатываемых модулей/ЭКБ</a:t>
            </a:r>
            <a:r>
              <a:rPr dirty="0"/>
              <a:t> </a:t>
            </a:r>
          </a:p>
        </p:txBody>
      </p:sp>
      <p:sp>
        <p:nvSpPr>
          <p:cNvPr id="79" name="object 6"/>
          <p:cNvSpPr txBox="1"/>
          <p:nvPr/>
        </p:nvSpPr>
        <p:spPr>
          <a:xfrm>
            <a:off x="323670" y="938658"/>
            <a:ext cx="3525522" cy="4132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z="1400" b="1" spc="-5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Перечень </a:t>
            </a:r>
            <a:r>
              <a:rPr spc="-10"/>
              <a:t>разрабатываемых</a:t>
            </a:r>
            <a:r>
              <a:rPr spc="-25"/>
              <a:t> </a:t>
            </a:r>
          </a:p>
          <a:p>
            <a:pPr indent="12700">
              <a:spcBef>
                <a:spcPts val="100"/>
              </a:spcBef>
              <a:defRPr sz="1400" b="1" spc="-15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продуктов</a:t>
            </a:r>
          </a:p>
        </p:txBody>
      </p:sp>
      <p:sp>
        <p:nvSpPr>
          <p:cNvPr id="80" name="object 7"/>
          <p:cNvSpPr txBox="1"/>
          <p:nvPr/>
        </p:nvSpPr>
        <p:spPr>
          <a:xfrm>
            <a:off x="1844338" y="1481389"/>
            <a:ext cx="1790461" cy="18466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/>
          <a:p>
            <a:pPr marR="5080" indent="12700">
              <a:spcBef>
                <a:spcPts val="100"/>
              </a:spcBef>
              <a:defRPr sz="1200" i="1" spc="-10">
                <a:solidFill>
                  <a:srgbClr val="7E7E7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dirty="0" err="1"/>
              <a:t>Указать</a:t>
            </a:r>
            <a:r>
              <a:rPr dirty="0"/>
              <a:t> </a:t>
            </a:r>
            <a:r>
              <a:rPr spc="-5" dirty="0" err="1"/>
              <a:t>наименование</a:t>
            </a:r>
            <a:r>
              <a:rPr spc="-5" dirty="0"/>
              <a:t> </a:t>
            </a:r>
            <a:r>
              <a:rPr lang="ru-RU" spc="-5" dirty="0"/>
              <a:t>и краткое описание</a:t>
            </a:r>
            <a:r>
              <a:rPr spc="-5" dirty="0"/>
              <a:t> </a:t>
            </a:r>
            <a:r>
              <a:rPr spc="0" dirty="0" err="1"/>
              <a:t>всех</a:t>
            </a:r>
            <a:r>
              <a:rPr spc="0" dirty="0"/>
              <a:t> </a:t>
            </a:r>
            <a:r>
              <a:rPr spc="-5" dirty="0" err="1"/>
              <a:t>продуктов</a:t>
            </a:r>
            <a:r>
              <a:rPr spc="-5" dirty="0"/>
              <a:t>,  </a:t>
            </a:r>
            <a:r>
              <a:rPr spc="-5" dirty="0" err="1"/>
              <a:t>разрабатываемых</a:t>
            </a:r>
            <a:r>
              <a:rPr spc="-5" dirty="0"/>
              <a:t> </a:t>
            </a:r>
            <a:r>
              <a:rPr spc="0" dirty="0"/>
              <a:t>в  </a:t>
            </a:r>
            <a:r>
              <a:rPr spc="-5" dirty="0" err="1"/>
              <a:t>комплексном</a:t>
            </a:r>
            <a:r>
              <a:rPr spc="-45" dirty="0"/>
              <a:t> </a:t>
            </a:r>
            <a:r>
              <a:rPr spc="-5" dirty="0" err="1"/>
              <a:t>проекте</a:t>
            </a:r>
            <a:r>
              <a:rPr lang="ru-RU" spc="-5" dirty="0"/>
              <a:t> и объёмы потребления данной продукции в </a:t>
            </a:r>
            <a:r>
              <a:rPr lang="ru-RU" spc="-5" dirty="0" smtClean="0"/>
              <a:t>шт. </a:t>
            </a:r>
            <a:r>
              <a:rPr lang="ru-RU" spc="-5" dirty="0"/>
              <a:t>ежегодно на внутреннем/внешнем рынках</a:t>
            </a:r>
            <a:endParaRPr spc="-5" dirty="0"/>
          </a:p>
        </p:txBody>
      </p:sp>
      <p:sp>
        <p:nvSpPr>
          <p:cNvPr id="81" name="object 8"/>
          <p:cNvSpPr txBox="1"/>
          <p:nvPr/>
        </p:nvSpPr>
        <p:spPr>
          <a:xfrm>
            <a:off x="4218259" y="3905229"/>
            <a:ext cx="2101216" cy="1973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z="1400" b="1" spc="-5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dirty="0" err="1"/>
              <a:t>Кооперация</a:t>
            </a:r>
            <a:r>
              <a:rPr dirty="0"/>
              <a:t> </a:t>
            </a:r>
            <a:r>
              <a:rPr spc="0" dirty="0" err="1"/>
              <a:t>по</a:t>
            </a:r>
            <a:r>
              <a:rPr spc="-70" dirty="0"/>
              <a:t> </a:t>
            </a:r>
            <a:r>
              <a:rPr spc="0" dirty="0" err="1"/>
              <a:t>проекту</a:t>
            </a:r>
            <a:endParaRPr spc="0" dirty="0"/>
          </a:p>
        </p:txBody>
      </p:sp>
      <p:sp>
        <p:nvSpPr>
          <p:cNvPr id="82" name="object 9"/>
          <p:cNvSpPr txBox="1"/>
          <p:nvPr/>
        </p:nvSpPr>
        <p:spPr>
          <a:xfrm>
            <a:off x="6085414" y="4266935"/>
            <a:ext cx="2011047" cy="3506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R="5080" indent="12700">
              <a:spcBef>
                <a:spcPts val="100"/>
              </a:spcBef>
              <a:defRPr sz="1200" i="1" spc="-10">
                <a:solidFill>
                  <a:srgbClr val="7E7E7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dirty="0" err="1"/>
              <a:t>Указать</a:t>
            </a:r>
            <a:r>
              <a:rPr dirty="0"/>
              <a:t> </a:t>
            </a:r>
            <a:r>
              <a:rPr spc="-5" dirty="0" err="1"/>
              <a:t>контрагентов</a:t>
            </a:r>
            <a:r>
              <a:rPr spc="-5" dirty="0"/>
              <a:t>  </a:t>
            </a:r>
            <a:r>
              <a:rPr spc="-5" dirty="0" err="1"/>
              <a:t>первого</a:t>
            </a:r>
            <a:r>
              <a:rPr spc="-5" dirty="0"/>
              <a:t> </a:t>
            </a:r>
            <a:r>
              <a:rPr spc="0" dirty="0" err="1"/>
              <a:t>уровня</a:t>
            </a:r>
            <a:r>
              <a:rPr spc="-85" dirty="0"/>
              <a:t> </a:t>
            </a:r>
            <a:r>
              <a:rPr spc="-5" dirty="0" err="1"/>
              <a:t>кооперации</a:t>
            </a:r>
            <a:endParaRPr spc="-5" dirty="0"/>
          </a:p>
        </p:txBody>
      </p:sp>
      <p:sp>
        <p:nvSpPr>
          <p:cNvPr id="83" name="object 10"/>
          <p:cNvSpPr txBox="1"/>
          <p:nvPr/>
        </p:nvSpPr>
        <p:spPr>
          <a:xfrm>
            <a:off x="338675" y="1453574"/>
            <a:ext cx="1456057" cy="4255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355600" indent="-342900">
              <a:spcBef>
                <a:spcPts val="100"/>
              </a:spcBef>
              <a:buSzPct val="100000"/>
              <a:buAutoNum type="arabicPeriod"/>
              <a:tabLst>
                <a:tab pos="342900" algn="l"/>
                <a:tab pos="355600" algn="l"/>
              </a:tabLst>
              <a:defRPr sz="1500" spc="-10">
                <a:latin typeface="Arial"/>
                <a:ea typeface="Arial"/>
                <a:cs typeface="Arial"/>
                <a:sym typeface="Arial"/>
              </a:defRPr>
            </a:pPr>
            <a:r>
              <a:rPr dirty="0" err="1"/>
              <a:t>Продукт</a:t>
            </a:r>
            <a:r>
              <a:rPr spc="-55" dirty="0"/>
              <a:t> </a:t>
            </a:r>
            <a:r>
              <a:rPr spc="-5" dirty="0"/>
              <a:t>№1</a:t>
            </a:r>
          </a:p>
          <a:p>
            <a:pPr marL="355600" indent="-342900">
              <a:buSzPct val="100000"/>
              <a:buAutoNum type="arabicPeriod"/>
              <a:tabLst>
                <a:tab pos="342900" algn="l"/>
                <a:tab pos="355600" algn="l"/>
              </a:tabLst>
              <a:defRPr sz="1500" spc="-10">
                <a:latin typeface="Arial"/>
                <a:ea typeface="Arial"/>
                <a:cs typeface="Arial"/>
                <a:sym typeface="Arial"/>
              </a:defRPr>
            </a:pPr>
            <a:r>
              <a:rPr dirty="0" err="1"/>
              <a:t>Продукт</a:t>
            </a:r>
            <a:r>
              <a:rPr spc="-65" dirty="0"/>
              <a:t> </a:t>
            </a:r>
            <a:r>
              <a:rPr spc="0" dirty="0"/>
              <a:t>№2</a:t>
            </a:r>
          </a:p>
        </p:txBody>
      </p:sp>
      <p:sp>
        <p:nvSpPr>
          <p:cNvPr id="84" name="object 11"/>
          <p:cNvSpPr txBox="1"/>
          <p:nvPr/>
        </p:nvSpPr>
        <p:spPr>
          <a:xfrm>
            <a:off x="4212481" y="4229459"/>
            <a:ext cx="1718312" cy="4255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355600" indent="-342900">
              <a:spcBef>
                <a:spcPts val="100"/>
              </a:spcBef>
              <a:buSzPct val="100000"/>
              <a:buAutoNum type="arabicPeriod"/>
              <a:tabLst>
                <a:tab pos="342900" algn="l"/>
                <a:tab pos="355600" algn="l"/>
              </a:tabLst>
              <a:defRPr sz="1500" spc="-5">
                <a:latin typeface="Arial"/>
                <a:ea typeface="Arial"/>
                <a:cs typeface="Arial"/>
                <a:sym typeface="Arial"/>
              </a:defRPr>
            </a:pPr>
            <a:r>
              <a:rPr dirty="0" err="1"/>
              <a:t>Контрагент</a:t>
            </a:r>
            <a:r>
              <a:rPr spc="-100" dirty="0"/>
              <a:t> </a:t>
            </a:r>
            <a:r>
              <a:rPr dirty="0"/>
              <a:t>№1</a:t>
            </a:r>
          </a:p>
          <a:p>
            <a:pPr marL="355600" indent="-342900">
              <a:buSzPct val="100000"/>
              <a:buAutoNum type="arabicPeriod"/>
              <a:tabLst>
                <a:tab pos="342900" algn="l"/>
                <a:tab pos="355600" algn="l"/>
              </a:tabLst>
              <a:defRPr sz="1500" spc="-5">
                <a:latin typeface="Arial"/>
                <a:ea typeface="Arial"/>
                <a:cs typeface="Arial"/>
                <a:sym typeface="Arial"/>
              </a:defRPr>
            </a:pPr>
            <a:r>
              <a:rPr dirty="0" err="1"/>
              <a:t>Контрагент</a:t>
            </a:r>
            <a:r>
              <a:rPr spc="-110" dirty="0"/>
              <a:t> </a:t>
            </a:r>
            <a:r>
              <a:rPr spc="0" dirty="0"/>
              <a:t>№2</a:t>
            </a:r>
          </a:p>
        </p:txBody>
      </p:sp>
      <p:sp>
        <p:nvSpPr>
          <p:cNvPr id="85" name="Технический облик продукта (ов)"/>
          <p:cNvSpPr txBox="1"/>
          <p:nvPr/>
        </p:nvSpPr>
        <p:spPr>
          <a:xfrm>
            <a:off x="338675" y="156289"/>
            <a:ext cx="4930192" cy="3693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b="1">
                <a:solidFill>
                  <a:srgbClr val="573827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dirty="0" err="1"/>
              <a:t>Технический</a:t>
            </a:r>
            <a:r>
              <a:rPr dirty="0"/>
              <a:t> </a:t>
            </a:r>
            <a:r>
              <a:rPr dirty="0" err="1"/>
              <a:t>облик</a:t>
            </a:r>
            <a:r>
              <a:rPr dirty="0"/>
              <a:t> </a:t>
            </a:r>
            <a:r>
              <a:rPr dirty="0" err="1"/>
              <a:t>продукта</a:t>
            </a:r>
            <a:r>
              <a:rPr dirty="0"/>
              <a:t> (</a:t>
            </a:r>
            <a:r>
              <a:rPr dirty="0" err="1"/>
              <a:t>ов</a:t>
            </a:r>
            <a:r>
              <a:rPr dirty="0"/>
              <a:t>)</a:t>
            </a:r>
            <a:r>
              <a:rPr lang="ru-RU" dirty="0"/>
              <a:t>. Часть 1</a:t>
            </a:r>
            <a:endParaRPr dirty="0"/>
          </a:p>
        </p:txBody>
      </p:sp>
      <p:sp>
        <p:nvSpPr>
          <p:cNvPr id="86" name="Линия"/>
          <p:cNvSpPr/>
          <p:nvPr/>
        </p:nvSpPr>
        <p:spPr>
          <a:xfrm>
            <a:off x="-7722" y="538571"/>
            <a:ext cx="4401378" cy="2"/>
          </a:xfrm>
          <a:prstGeom prst="line">
            <a:avLst/>
          </a:prstGeom>
          <a:ln w="63500">
            <a:solidFill>
              <a:srgbClr val="A8998C">
                <a:alpha val="31266"/>
              </a:srgbClr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27" name="object 5">
            <a:extLst>
              <a:ext uri="{FF2B5EF4-FFF2-40B4-BE49-F238E27FC236}">
                <a16:creationId xmlns:a16="http://schemas.microsoft.com/office/drawing/2014/main" id="{07C13DAE-A1F9-4538-B1C0-C555E996CF91}"/>
              </a:ext>
            </a:extLst>
          </p:cNvPr>
          <p:cNvSpPr txBox="1"/>
          <p:nvPr/>
        </p:nvSpPr>
        <p:spPr>
          <a:xfrm>
            <a:off x="385712" y="3905229"/>
            <a:ext cx="3249088" cy="2154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/>
          <a:p>
            <a:pPr indent="12700">
              <a:spcBef>
                <a:spcPts val="100"/>
              </a:spcBef>
              <a:defRPr sz="1400" b="1" spc="-1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ru-RU" dirty="0"/>
              <a:t>Описание РИД по итогам проекта</a:t>
            </a:r>
            <a:endParaRPr spc="0" dirty="0"/>
          </a:p>
        </p:txBody>
      </p:sp>
      <p:sp>
        <p:nvSpPr>
          <p:cNvPr id="28" name="object 10">
            <a:extLst>
              <a:ext uri="{FF2B5EF4-FFF2-40B4-BE49-F238E27FC236}">
                <a16:creationId xmlns:a16="http://schemas.microsoft.com/office/drawing/2014/main" id="{E991E1EC-32D4-4C28-BE83-7202915CA8F1}"/>
              </a:ext>
            </a:extLst>
          </p:cNvPr>
          <p:cNvSpPr txBox="1"/>
          <p:nvPr/>
        </p:nvSpPr>
        <p:spPr>
          <a:xfrm>
            <a:off x="417537" y="4203257"/>
            <a:ext cx="1456057" cy="4616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355600" indent="-342900">
              <a:spcBef>
                <a:spcPts val="100"/>
              </a:spcBef>
              <a:buSzPct val="100000"/>
              <a:buAutoNum type="arabicPeriod"/>
              <a:tabLst>
                <a:tab pos="342900" algn="l"/>
                <a:tab pos="355600" algn="l"/>
              </a:tabLst>
              <a:defRPr sz="1500" spc="-10">
                <a:latin typeface="Arial"/>
                <a:ea typeface="Arial"/>
                <a:cs typeface="Arial"/>
                <a:sym typeface="Arial"/>
              </a:defRPr>
            </a:pPr>
            <a:r>
              <a:rPr lang="ru-RU" dirty="0"/>
              <a:t>РИД</a:t>
            </a:r>
            <a:r>
              <a:rPr spc="-55" dirty="0"/>
              <a:t> </a:t>
            </a:r>
            <a:r>
              <a:rPr spc="-5" dirty="0"/>
              <a:t>№1</a:t>
            </a:r>
          </a:p>
          <a:p>
            <a:pPr marL="355600" indent="-342900">
              <a:buSzPct val="100000"/>
              <a:buAutoNum type="arabicPeriod"/>
              <a:tabLst>
                <a:tab pos="342900" algn="l"/>
                <a:tab pos="355600" algn="l"/>
              </a:tabLst>
              <a:defRPr sz="1500" spc="-10">
                <a:latin typeface="Arial"/>
                <a:ea typeface="Arial"/>
                <a:cs typeface="Arial"/>
                <a:sym typeface="Arial"/>
              </a:defRPr>
            </a:pPr>
            <a:r>
              <a:rPr lang="ru-RU" dirty="0"/>
              <a:t>РИД</a:t>
            </a:r>
            <a:r>
              <a:rPr spc="-65" dirty="0"/>
              <a:t> </a:t>
            </a:r>
            <a:r>
              <a:rPr spc="0" dirty="0"/>
              <a:t>№2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9F5D60B-6C48-4C4F-BFD1-6C09D9FF1A57}"/>
              </a:ext>
            </a:extLst>
          </p:cNvPr>
          <p:cNvSpPr txBox="1"/>
          <p:nvPr/>
        </p:nvSpPr>
        <p:spPr>
          <a:xfrm>
            <a:off x="2109406" y="4174948"/>
            <a:ext cx="1414360" cy="120032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5080" lvl="0" indent="12700" algn="l" defTabSz="914400" rtl="0" eaLnBrk="1" fontAlgn="auto" latinLnBrk="0" hangingPunct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i="1" spc="-5">
                <a:solidFill>
                  <a:srgbClr val="7E7E7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kumimoji="0" lang="ru-RU" sz="1200" b="0" i="1" u="none" strike="noStrike" kern="0" cap="none" spc="-5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Указать, РИД, планируемых к оформлению в рамках комплексного проекта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7F92324-39D3-4BB7-8B15-7C6BA32D90EE}"/>
              </a:ext>
            </a:extLst>
          </p:cNvPr>
          <p:cNvSpPr txBox="1"/>
          <p:nvPr/>
        </p:nvSpPr>
        <p:spPr>
          <a:xfrm>
            <a:off x="6837426" y="235307"/>
            <a:ext cx="1990727" cy="192626"/>
          </a:xfrm>
          <a:prstGeom prst="rect">
            <a:avLst/>
          </a:prstGeom>
          <a:solidFill>
            <a:srgbClr val="F1F1F1">
              <a:alpha val="52159"/>
            </a:srgbClr>
          </a:solidFill>
          <a:ln w="19811">
            <a:solidFill>
              <a:srgbClr val="FFFF00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250825">
              <a:spcBef>
                <a:spcPts val="200"/>
              </a:spcBef>
              <a:defRPr sz="1200" spc="-10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Логотип</a:t>
            </a:r>
            <a:r>
              <a:rPr spc="-25"/>
              <a:t> </a:t>
            </a:r>
            <a:r>
              <a:rPr spc="-5"/>
              <a:t>организации</a:t>
            </a:r>
          </a:p>
        </p:txBody>
      </p:sp>
      <p:sp>
        <p:nvSpPr>
          <p:cNvPr id="5" name="Технический облик продукта (ов)">
            <a:extLst>
              <a:ext uri="{FF2B5EF4-FFF2-40B4-BE49-F238E27FC236}">
                <a16:creationId xmlns:a16="http://schemas.microsoft.com/office/drawing/2014/main" id="{EBD6B36C-291D-4F64-B8B2-7066C4E33134}"/>
              </a:ext>
            </a:extLst>
          </p:cNvPr>
          <p:cNvSpPr txBox="1"/>
          <p:nvPr/>
        </p:nvSpPr>
        <p:spPr>
          <a:xfrm>
            <a:off x="338675" y="156289"/>
            <a:ext cx="4930192" cy="3693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b="1">
                <a:solidFill>
                  <a:srgbClr val="573827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dirty="0" err="1"/>
              <a:t>Технический</a:t>
            </a:r>
            <a:r>
              <a:rPr dirty="0"/>
              <a:t> </a:t>
            </a:r>
            <a:r>
              <a:rPr dirty="0" err="1"/>
              <a:t>облик</a:t>
            </a:r>
            <a:r>
              <a:rPr dirty="0"/>
              <a:t> </a:t>
            </a:r>
            <a:r>
              <a:rPr dirty="0" err="1"/>
              <a:t>продукта</a:t>
            </a:r>
            <a:r>
              <a:rPr dirty="0"/>
              <a:t> (</a:t>
            </a:r>
            <a:r>
              <a:rPr dirty="0" err="1"/>
              <a:t>ов</a:t>
            </a:r>
            <a:r>
              <a:rPr dirty="0"/>
              <a:t>)</a:t>
            </a:r>
            <a:r>
              <a:rPr lang="ru-RU" dirty="0"/>
              <a:t>. Часть 2</a:t>
            </a:r>
            <a:endParaRPr dirty="0"/>
          </a:p>
        </p:txBody>
      </p:sp>
      <p:sp>
        <p:nvSpPr>
          <p:cNvPr id="6" name="Линия">
            <a:extLst>
              <a:ext uri="{FF2B5EF4-FFF2-40B4-BE49-F238E27FC236}">
                <a16:creationId xmlns:a16="http://schemas.microsoft.com/office/drawing/2014/main" id="{7E1B58DC-8734-4FB7-9CEB-8734B48FB5F9}"/>
              </a:ext>
            </a:extLst>
          </p:cNvPr>
          <p:cNvSpPr/>
          <p:nvPr/>
        </p:nvSpPr>
        <p:spPr>
          <a:xfrm>
            <a:off x="-7722" y="538571"/>
            <a:ext cx="4401378" cy="2"/>
          </a:xfrm>
          <a:prstGeom prst="line">
            <a:avLst/>
          </a:prstGeom>
          <a:ln w="63500">
            <a:solidFill>
              <a:srgbClr val="A8998C">
                <a:alpha val="31266"/>
              </a:srgbClr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7" name="Shape 166">
            <a:extLst>
              <a:ext uri="{FF2B5EF4-FFF2-40B4-BE49-F238E27FC236}">
                <a16:creationId xmlns:a16="http://schemas.microsoft.com/office/drawing/2014/main" id="{86169BC6-FD08-4A56-8BBA-184633F32984}"/>
              </a:ext>
            </a:extLst>
          </p:cNvPr>
          <p:cNvSpPr txBox="1"/>
          <p:nvPr/>
        </p:nvSpPr>
        <p:spPr>
          <a:xfrm>
            <a:off x="458463" y="975277"/>
            <a:ext cx="4921404" cy="2332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 defTabSz="898525">
              <a:lnSpc>
                <a:spcPts val="2000"/>
              </a:lnSpc>
              <a:spcBef>
                <a:spcPts val="600"/>
              </a:spcBef>
              <a:defRPr sz="1400" b="1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dirty="0" err="1"/>
              <a:t>Ключевые</a:t>
            </a:r>
            <a:r>
              <a:rPr dirty="0"/>
              <a:t> </a:t>
            </a:r>
            <a:r>
              <a:rPr lang="ru-RU" dirty="0" err="1"/>
              <a:t>компонеты</a:t>
            </a:r>
            <a:r>
              <a:rPr dirty="0"/>
              <a:t> </a:t>
            </a:r>
            <a:r>
              <a:rPr dirty="0" err="1"/>
              <a:t>продуктов</a:t>
            </a:r>
            <a:r>
              <a:rPr lang="ru-RU" dirty="0"/>
              <a:t> (для модулей)</a:t>
            </a:r>
            <a:endParaRPr dirty="0"/>
          </a:p>
        </p:txBody>
      </p:sp>
      <p:sp>
        <p:nvSpPr>
          <p:cNvPr id="8" name="Shape 166">
            <a:extLst>
              <a:ext uri="{FF2B5EF4-FFF2-40B4-BE49-F238E27FC236}">
                <a16:creationId xmlns:a16="http://schemas.microsoft.com/office/drawing/2014/main" id="{93751A1F-5AD1-44BF-B417-84AC900055B0}"/>
              </a:ext>
            </a:extLst>
          </p:cNvPr>
          <p:cNvSpPr txBox="1"/>
          <p:nvPr/>
        </p:nvSpPr>
        <p:spPr>
          <a:xfrm>
            <a:off x="458463" y="1270549"/>
            <a:ext cx="5343525" cy="1615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defTabSz="899794">
              <a:spcBef>
                <a:spcPts val="600"/>
              </a:spcBef>
              <a:defRPr sz="1200" i="1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1050" dirty="0" err="1"/>
              <a:t>Указать</a:t>
            </a:r>
            <a:r>
              <a:rPr sz="1050" dirty="0"/>
              <a:t>/</a:t>
            </a:r>
            <a:r>
              <a:rPr sz="1050" dirty="0" err="1"/>
              <a:t>перечислить</a:t>
            </a:r>
            <a:r>
              <a:rPr sz="1050" dirty="0"/>
              <a:t> </a:t>
            </a:r>
            <a:r>
              <a:rPr sz="1050" dirty="0" err="1"/>
              <a:t>ключевую</a:t>
            </a:r>
            <a:r>
              <a:rPr sz="1050" dirty="0"/>
              <a:t> ЭКБ и ПО</a:t>
            </a:r>
            <a:r>
              <a:rPr lang="ru-RU" sz="1050" dirty="0"/>
              <a:t>,</a:t>
            </a:r>
            <a:r>
              <a:rPr sz="1050" dirty="0"/>
              <a:t> </a:t>
            </a:r>
            <a:r>
              <a:rPr sz="1050" dirty="0" err="1"/>
              <a:t>используемых</a:t>
            </a:r>
            <a:r>
              <a:rPr sz="1050" dirty="0"/>
              <a:t> в </a:t>
            </a:r>
            <a:r>
              <a:rPr sz="1050" dirty="0" err="1"/>
              <a:t>продукте</a:t>
            </a:r>
            <a:endParaRPr sz="1050" dirty="0"/>
          </a:p>
        </p:txBody>
      </p:sp>
      <p:sp>
        <p:nvSpPr>
          <p:cNvPr id="9" name="Shape 166">
            <a:extLst>
              <a:ext uri="{FF2B5EF4-FFF2-40B4-BE49-F238E27FC236}">
                <a16:creationId xmlns:a16="http://schemas.microsoft.com/office/drawing/2014/main" id="{78844518-8088-42A0-A3DA-4D5A5C855EFD}"/>
              </a:ext>
            </a:extLst>
          </p:cNvPr>
          <p:cNvSpPr txBox="1"/>
          <p:nvPr/>
        </p:nvSpPr>
        <p:spPr>
          <a:xfrm>
            <a:off x="486804" y="1547777"/>
            <a:ext cx="2091753" cy="2332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 defTabSz="898525">
              <a:lnSpc>
                <a:spcPts val="2000"/>
              </a:lnSpc>
              <a:spcBef>
                <a:spcPts val="600"/>
              </a:spcBef>
              <a:defRPr sz="14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dirty="0"/>
              <a:t>ЭКБ</a:t>
            </a:r>
          </a:p>
        </p:txBody>
      </p:sp>
      <p:sp>
        <p:nvSpPr>
          <p:cNvPr id="10" name="Shape 166">
            <a:extLst>
              <a:ext uri="{FF2B5EF4-FFF2-40B4-BE49-F238E27FC236}">
                <a16:creationId xmlns:a16="http://schemas.microsoft.com/office/drawing/2014/main" id="{91B86CA9-7501-4856-B7EF-9FE61377A6E2}"/>
              </a:ext>
            </a:extLst>
          </p:cNvPr>
          <p:cNvSpPr txBox="1"/>
          <p:nvPr/>
        </p:nvSpPr>
        <p:spPr>
          <a:xfrm>
            <a:off x="3424699" y="1578840"/>
            <a:ext cx="2091753" cy="2408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 defTabSz="898525">
              <a:lnSpc>
                <a:spcPts val="2000"/>
              </a:lnSpc>
              <a:spcBef>
                <a:spcPts val="600"/>
              </a:spcBef>
              <a:defRPr sz="14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dirty="0"/>
              <a:t>ПО</a:t>
            </a:r>
          </a:p>
        </p:txBody>
      </p:sp>
      <p:sp>
        <p:nvSpPr>
          <p:cNvPr id="11" name="TextBox 5">
            <a:extLst>
              <a:ext uri="{FF2B5EF4-FFF2-40B4-BE49-F238E27FC236}">
                <a16:creationId xmlns:a16="http://schemas.microsoft.com/office/drawing/2014/main" id="{5A1CD548-BA45-4B7A-BF6F-F89CE5C59423}"/>
              </a:ext>
            </a:extLst>
          </p:cNvPr>
          <p:cNvSpPr txBox="1"/>
          <p:nvPr/>
        </p:nvSpPr>
        <p:spPr>
          <a:xfrm>
            <a:off x="426479" y="1814476"/>
            <a:ext cx="2858259" cy="1869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>
              <a:buSzPct val="100000"/>
              <a:defRPr sz="1500">
                <a:latin typeface="Arial"/>
                <a:ea typeface="Arial"/>
                <a:cs typeface="Arial"/>
                <a:sym typeface="Arial"/>
              </a:defRPr>
            </a:pPr>
            <a:r>
              <a:rPr lang="ru-RU" sz="1050" dirty="0"/>
              <a:t>1. </a:t>
            </a:r>
            <a:r>
              <a:rPr sz="1050" dirty="0"/>
              <a:t>XXXXXX</a:t>
            </a:r>
            <a:r>
              <a:rPr lang="ru-RU" sz="1050" dirty="0"/>
              <a:t>. Аналог: </a:t>
            </a:r>
            <a:r>
              <a:rPr lang="ru-RU" sz="1050" i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марка, фирма, модель </a:t>
            </a:r>
          </a:p>
          <a:p>
            <a:pPr>
              <a:buSzPct val="100000"/>
              <a:defRPr sz="1500">
                <a:latin typeface="Arial"/>
                <a:ea typeface="Arial"/>
                <a:cs typeface="Arial"/>
                <a:sym typeface="Arial"/>
              </a:defRPr>
            </a:pPr>
            <a:r>
              <a:rPr lang="ru-RU" sz="1050" dirty="0"/>
              <a:t>Ключевая уникальность изделия в отношении аналога: </a:t>
            </a:r>
            <a:r>
              <a:rPr lang="ru-RU" sz="1050" i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цена, ключевая характеристика, ограничение импорта, и т.п.</a:t>
            </a:r>
          </a:p>
          <a:p>
            <a:pPr>
              <a:buSzPct val="100000"/>
              <a:defRPr sz="1500">
                <a:latin typeface="Arial"/>
                <a:ea typeface="Arial"/>
                <a:cs typeface="Arial"/>
                <a:sym typeface="Arial"/>
              </a:defRPr>
            </a:pPr>
            <a:r>
              <a:rPr lang="ru-RU" sz="1050" dirty="0"/>
              <a:t>2. </a:t>
            </a:r>
            <a:r>
              <a:rPr sz="1050" dirty="0"/>
              <a:t>XXXXXX</a:t>
            </a:r>
            <a:r>
              <a:rPr lang="ru-RU" sz="1050" dirty="0"/>
              <a:t>. Аналог: </a:t>
            </a:r>
            <a:r>
              <a:rPr lang="ru-RU" sz="1050" i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марка, фирма, модель </a:t>
            </a:r>
          </a:p>
          <a:p>
            <a:pPr>
              <a:buSzPct val="100000"/>
              <a:defRPr sz="1500">
                <a:latin typeface="Arial"/>
                <a:ea typeface="Arial"/>
                <a:cs typeface="Arial"/>
                <a:sym typeface="Arial"/>
              </a:defRPr>
            </a:pPr>
            <a:r>
              <a:rPr lang="ru-RU" sz="1050" dirty="0"/>
              <a:t>Ключевая уникальность изделия в отношении аналога: </a:t>
            </a:r>
            <a:r>
              <a:rPr lang="ru-RU" sz="1050" i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цена, ключевая характеристика, ограничение импорта, и т.п.</a:t>
            </a:r>
          </a:p>
          <a:p>
            <a:pPr>
              <a:buSzPct val="100000"/>
              <a:defRPr sz="1500">
                <a:latin typeface="Arial"/>
                <a:ea typeface="Arial"/>
                <a:cs typeface="Arial"/>
                <a:sym typeface="Arial"/>
              </a:defRPr>
            </a:pPr>
            <a:endParaRPr lang="ru-RU" sz="1050" dirty="0"/>
          </a:p>
        </p:txBody>
      </p:sp>
      <p:sp>
        <p:nvSpPr>
          <p:cNvPr id="12" name="Shape 166">
            <a:extLst>
              <a:ext uri="{FF2B5EF4-FFF2-40B4-BE49-F238E27FC236}">
                <a16:creationId xmlns:a16="http://schemas.microsoft.com/office/drawing/2014/main" id="{A379F36C-DA2D-4D60-9223-E043CD8AE5A8}"/>
              </a:ext>
            </a:extLst>
          </p:cNvPr>
          <p:cNvSpPr txBox="1"/>
          <p:nvPr/>
        </p:nvSpPr>
        <p:spPr>
          <a:xfrm>
            <a:off x="527949" y="3776571"/>
            <a:ext cx="4921404" cy="2332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 defTabSz="898525">
              <a:lnSpc>
                <a:spcPts val="2000"/>
              </a:lnSpc>
              <a:spcBef>
                <a:spcPts val="600"/>
              </a:spcBef>
              <a:defRPr sz="1400" b="1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dirty="0" err="1"/>
              <a:t>Ключевые</a:t>
            </a:r>
            <a:r>
              <a:rPr dirty="0"/>
              <a:t> </a:t>
            </a:r>
            <a:r>
              <a:rPr lang="ru-RU" dirty="0"/>
              <a:t>технологии</a:t>
            </a:r>
            <a:r>
              <a:rPr dirty="0"/>
              <a:t> </a:t>
            </a:r>
            <a:r>
              <a:rPr dirty="0" err="1"/>
              <a:t>продуктов</a:t>
            </a:r>
            <a:r>
              <a:rPr lang="ru-RU" dirty="0"/>
              <a:t> (для ЭКБ)</a:t>
            </a:r>
            <a:endParaRPr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A9EC4F7-CCCB-48FB-A342-02A50D3EF839}"/>
              </a:ext>
            </a:extLst>
          </p:cNvPr>
          <p:cNvSpPr txBox="1"/>
          <p:nvPr/>
        </p:nvSpPr>
        <p:spPr>
          <a:xfrm>
            <a:off x="1472694" y="3506162"/>
            <a:ext cx="3386640" cy="2769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1200" dirty="0">
                <a:solidFill>
                  <a:srgbClr val="FF0000"/>
                </a:solidFill>
              </a:rPr>
              <a:t>и</a:t>
            </a:r>
            <a:r>
              <a:rPr kumimoji="0" lang="ru-RU" sz="1200" b="0" i="0" u="none" strike="noStrike" cap="none" spc="0" normalizeH="0" baseline="0" dirty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ли (оставить только подходящий блок)</a:t>
            </a:r>
          </a:p>
        </p:txBody>
      </p:sp>
      <p:sp>
        <p:nvSpPr>
          <p:cNvPr id="14" name="Shape 166">
            <a:extLst>
              <a:ext uri="{FF2B5EF4-FFF2-40B4-BE49-F238E27FC236}">
                <a16:creationId xmlns:a16="http://schemas.microsoft.com/office/drawing/2014/main" id="{07E23209-3DA9-4D04-850D-BFE2FE2580CA}"/>
              </a:ext>
            </a:extLst>
          </p:cNvPr>
          <p:cNvSpPr txBox="1"/>
          <p:nvPr/>
        </p:nvSpPr>
        <p:spPr>
          <a:xfrm>
            <a:off x="516901" y="4051103"/>
            <a:ext cx="5343525" cy="3231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defTabSz="899794">
              <a:spcBef>
                <a:spcPts val="600"/>
              </a:spcBef>
              <a:defRPr sz="1200" i="1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1050" dirty="0" err="1"/>
              <a:t>Указать</a:t>
            </a:r>
            <a:r>
              <a:rPr sz="1050" dirty="0"/>
              <a:t>/</a:t>
            </a:r>
            <a:r>
              <a:rPr sz="1050" dirty="0" err="1"/>
              <a:t>перечислить</a:t>
            </a:r>
            <a:r>
              <a:rPr sz="1050" dirty="0"/>
              <a:t> </a:t>
            </a:r>
            <a:r>
              <a:rPr sz="1050" dirty="0" err="1"/>
              <a:t>ключев</a:t>
            </a:r>
            <a:r>
              <a:rPr lang="ru-RU" sz="1050" dirty="0" err="1"/>
              <a:t>ые</a:t>
            </a:r>
            <a:r>
              <a:rPr lang="ru-RU" sz="1050" dirty="0"/>
              <a:t> технологии, используемые в продукте (материалы, инструменты проектирования, включая архитектуры, </a:t>
            </a:r>
            <a:r>
              <a:rPr lang="en-US" sz="1050" dirty="0"/>
              <a:t>IP</a:t>
            </a:r>
            <a:r>
              <a:rPr lang="ru-RU" sz="1050" dirty="0"/>
              <a:t>-блоки)</a:t>
            </a:r>
            <a:endParaRPr sz="1050" dirty="0"/>
          </a:p>
        </p:txBody>
      </p:sp>
      <p:sp>
        <p:nvSpPr>
          <p:cNvPr id="15" name="Shape 166">
            <a:extLst>
              <a:ext uri="{FF2B5EF4-FFF2-40B4-BE49-F238E27FC236}">
                <a16:creationId xmlns:a16="http://schemas.microsoft.com/office/drawing/2014/main" id="{6002322F-6F65-4F9C-8BB6-06600A1C11D5}"/>
              </a:ext>
            </a:extLst>
          </p:cNvPr>
          <p:cNvSpPr txBox="1"/>
          <p:nvPr/>
        </p:nvSpPr>
        <p:spPr>
          <a:xfrm>
            <a:off x="533850" y="4402461"/>
            <a:ext cx="2232276" cy="4847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 defTabSz="898525">
              <a:lnSpc>
                <a:spcPts val="2000"/>
              </a:lnSpc>
              <a:spcBef>
                <a:spcPts val="600"/>
              </a:spcBef>
              <a:defRPr sz="14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1050" dirty="0"/>
              <a:t>Компоненты предшествующих технологических переделов / </a:t>
            </a:r>
            <a:r>
              <a:rPr lang="en-US" sz="1050" dirty="0"/>
              <a:t>IP</a:t>
            </a:r>
            <a:r>
              <a:rPr lang="ru-RU" sz="1050" dirty="0"/>
              <a:t>-блоки</a:t>
            </a:r>
            <a:endParaRPr sz="1050" dirty="0"/>
          </a:p>
        </p:txBody>
      </p:sp>
      <p:sp>
        <p:nvSpPr>
          <p:cNvPr id="16" name="Shape 166">
            <a:extLst>
              <a:ext uri="{FF2B5EF4-FFF2-40B4-BE49-F238E27FC236}">
                <a16:creationId xmlns:a16="http://schemas.microsoft.com/office/drawing/2014/main" id="{7BE2562A-B511-4B7E-B66F-D7DE1D5CE008}"/>
              </a:ext>
            </a:extLst>
          </p:cNvPr>
          <p:cNvSpPr txBox="1"/>
          <p:nvPr/>
        </p:nvSpPr>
        <p:spPr>
          <a:xfrm>
            <a:off x="3359431" y="4401537"/>
            <a:ext cx="2793715" cy="3231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 defTabSz="898525">
              <a:lnSpc>
                <a:spcPts val="2000"/>
              </a:lnSpc>
              <a:spcBef>
                <a:spcPts val="600"/>
              </a:spcBef>
              <a:defRPr sz="14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1050" dirty="0"/>
              <a:t>Технологии (материалы, инструменты проектирования, производство и т.п.)</a:t>
            </a:r>
            <a:endParaRPr sz="1050" dirty="0"/>
          </a:p>
        </p:txBody>
      </p:sp>
      <p:sp>
        <p:nvSpPr>
          <p:cNvPr id="19" name="TextBox 5">
            <a:extLst>
              <a:ext uri="{FF2B5EF4-FFF2-40B4-BE49-F238E27FC236}">
                <a16:creationId xmlns:a16="http://schemas.microsoft.com/office/drawing/2014/main" id="{6543D5ED-7FCA-41E2-BFBF-BA3D5E2EDB04}"/>
              </a:ext>
            </a:extLst>
          </p:cNvPr>
          <p:cNvSpPr txBox="1"/>
          <p:nvPr/>
        </p:nvSpPr>
        <p:spPr>
          <a:xfrm>
            <a:off x="3365653" y="1803882"/>
            <a:ext cx="2716193" cy="1869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>
              <a:buSzPct val="100000"/>
              <a:defRPr sz="1500">
                <a:latin typeface="Arial"/>
                <a:ea typeface="Arial"/>
                <a:cs typeface="Arial"/>
                <a:sym typeface="Arial"/>
              </a:defRPr>
            </a:pPr>
            <a:r>
              <a:rPr lang="ru-RU" sz="1050" dirty="0"/>
              <a:t>1. </a:t>
            </a:r>
            <a:r>
              <a:rPr sz="1050" dirty="0"/>
              <a:t>XXXXXX</a:t>
            </a:r>
            <a:r>
              <a:rPr lang="ru-RU" sz="1050" dirty="0"/>
              <a:t>. Аналог: </a:t>
            </a:r>
            <a:r>
              <a:rPr lang="ru-RU" sz="1050" i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фирма, название </a:t>
            </a:r>
          </a:p>
          <a:p>
            <a:pPr>
              <a:buSzPct val="100000"/>
              <a:defRPr sz="1500">
                <a:latin typeface="Arial"/>
                <a:ea typeface="Arial"/>
                <a:cs typeface="Arial"/>
                <a:sym typeface="Arial"/>
              </a:defRPr>
            </a:pPr>
            <a:r>
              <a:rPr lang="ru-RU" sz="1050" dirty="0"/>
              <a:t>Ключевая уникальность изделия в отношении аналога: </a:t>
            </a:r>
            <a:r>
              <a:rPr lang="ru-RU" sz="1050" i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цена, ключевая характеристика, ограничение импорта, и т.п.</a:t>
            </a:r>
          </a:p>
          <a:p>
            <a:pPr>
              <a:buSzPct val="100000"/>
              <a:defRPr sz="1500">
                <a:latin typeface="Arial"/>
                <a:ea typeface="Arial"/>
                <a:cs typeface="Arial"/>
                <a:sym typeface="Arial"/>
              </a:defRPr>
            </a:pPr>
            <a:r>
              <a:rPr lang="ru-RU" sz="1050" dirty="0"/>
              <a:t>2. </a:t>
            </a:r>
            <a:r>
              <a:rPr sz="1050" dirty="0"/>
              <a:t>XXXXXX</a:t>
            </a:r>
            <a:r>
              <a:rPr lang="ru-RU" sz="1050" dirty="0"/>
              <a:t>. Аналог: </a:t>
            </a:r>
            <a:r>
              <a:rPr lang="ru-RU" sz="1050" i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фирма, название </a:t>
            </a:r>
          </a:p>
          <a:p>
            <a:pPr>
              <a:buSzPct val="100000"/>
              <a:defRPr sz="1500">
                <a:latin typeface="Arial"/>
                <a:ea typeface="Arial"/>
                <a:cs typeface="Arial"/>
                <a:sym typeface="Arial"/>
              </a:defRPr>
            </a:pPr>
            <a:r>
              <a:rPr lang="ru-RU" sz="1050" dirty="0"/>
              <a:t>Ключевая уникальность изделия в отношении аналога: </a:t>
            </a:r>
            <a:r>
              <a:rPr lang="ru-RU" sz="1050" i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цена, ключевая характеристика, ограничение импорта, и т.п.</a:t>
            </a:r>
          </a:p>
          <a:p>
            <a:pPr>
              <a:buSzPct val="100000"/>
              <a:defRPr sz="1500">
                <a:latin typeface="Arial"/>
                <a:ea typeface="Arial"/>
                <a:cs typeface="Arial"/>
                <a:sym typeface="Arial"/>
              </a:defRPr>
            </a:pPr>
            <a:endParaRPr lang="ru-RU" sz="1050" dirty="0"/>
          </a:p>
        </p:txBody>
      </p:sp>
      <p:sp>
        <p:nvSpPr>
          <p:cNvPr id="21" name="Прямоугольник">
            <a:extLst>
              <a:ext uri="{FF2B5EF4-FFF2-40B4-BE49-F238E27FC236}">
                <a16:creationId xmlns:a16="http://schemas.microsoft.com/office/drawing/2014/main" id="{61732A62-0538-40F6-9D52-A141F51B7A6B}"/>
              </a:ext>
            </a:extLst>
          </p:cNvPr>
          <p:cNvSpPr/>
          <p:nvPr/>
        </p:nvSpPr>
        <p:spPr>
          <a:xfrm>
            <a:off x="6186664" y="628451"/>
            <a:ext cx="2969284" cy="5633428"/>
          </a:xfrm>
          <a:prstGeom prst="rect">
            <a:avLst/>
          </a:prstGeom>
          <a:solidFill>
            <a:srgbClr val="E3DFDB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endParaRPr/>
          </a:p>
        </p:txBody>
      </p:sp>
      <p:sp>
        <p:nvSpPr>
          <p:cNvPr id="22" name="Объем продаж на дату окончания конкурсного проекта">
            <a:extLst>
              <a:ext uri="{FF2B5EF4-FFF2-40B4-BE49-F238E27FC236}">
                <a16:creationId xmlns:a16="http://schemas.microsoft.com/office/drawing/2014/main" id="{951A8AB2-A3E5-49F2-83B1-2833121AC8CB}"/>
              </a:ext>
            </a:extLst>
          </p:cNvPr>
          <p:cNvSpPr txBox="1"/>
          <p:nvPr/>
        </p:nvSpPr>
        <p:spPr>
          <a:xfrm>
            <a:off x="6449567" y="628451"/>
            <a:ext cx="2378585" cy="13514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lnSpc>
                <a:spcPts val="2000"/>
              </a:lnSpc>
              <a:spcBef>
                <a:spcPts val="600"/>
              </a:spcBef>
              <a:defRPr sz="1400" b="1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ru-RU" dirty="0"/>
              <a:t>Применение продукции, включенной в реестр российской радиоэлектронной продукции</a:t>
            </a:r>
            <a:endParaRPr dirty="0"/>
          </a:p>
        </p:txBody>
      </p:sp>
      <p:sp>
        <p:nvSpPr>
          <p:cNvPr id="23" name="TextBox 5">
            <a:extLst>
              <a:ext uri="{FF2B5EF4-FFF2-40B4-BE49-F238E27FC236}">
                <a16:creationId xmlns:a16="http://schemas.microsoft.com/office/drawing/2014/main" id="{FFF8C8CB-BB21-4BDE-8D00-A34A5582C0C2}"/>
              </a:ext>
            </a:extLst>
          </p:cNvPr>
          <p:cNvSpPr txBox="1"/>
          <p:nvPr/>
        </p:nvSpPr>
        <p:spPr>
          <a:xfrm>
            <a:off x="6618317" y="2593946"/>
            <a:ext cx="1054131" cy="461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 marL="342900" indent="-342900">
              <a:buSzPct val="100000"/>
              <a:buAutoNum type="arabicPeriod"/>
              <a:defRPr sz="1500">
                <a:latin typeface="Arial"/>
                <a:ea typeface="Arial"/>
                <a:cs typeface="Arial"/>
                <a:sym typeface="Arial"/>
              </a:defRPr>
            </a:pPr>
            <a:r>
              <a:rPr sz="1200" dirty="0"/>
              <a:t>XXXXXX</a:t>
            </a:r>
            <a:endParaRPr lang="ru-RU" sz="1200" dirty="0"/>
          </a:p>
          <a:p>
            <a:pPr marL="342900" indent="-342900">
              <a:buSzPct val="100000"/>
              <a:buAutoNum type="arabicPeriod"/>
              <a:defRPr sz="1500">
                <a:latin typeface="Arial"/>
                <a:ea typeface="Arial"/>
                <a:cs typeface="Arial"/>
                <a:sym typeface="Arial"/>
              </a:defRPr>
            </a:pPr>
            <a:r>
              <a:rPr lang="ru-RU" sz="1200" dirty="0"/>
              <a:t>ХХХХХХ</a:t>
            </a:r>
            <a:endParaRPr sz="1200" dirty="0"/>
          </a:p>
        </p:txBody>
      </p:sp>
      <p:sp>
        <p:nvSpPr>
          <p:cNvPr id="24" name="Shape 166">
            <a:extLst>
              <a:ext uri="{FF2B5EF4-FFF2-40B4-BE49-F238E27FC236}">
                <a16:creationId xmlns:a16="http://schemas.microsoft.com/office/drawing/2014/main" id="{30CC3481-E110-4308-9748-7065FD6F79B7}"/>
              </a:ext>
            </a:extLst>
          </p:cNvPr>
          <p:cNvSpPr txBox="1"/>
          <p:nvPr/>
        </p:nvSpPr>
        <p:spPr>
          <a:xfrm>
            <a:off x="6491677" y="1979907"/>
            <a:ext cx="2704196" cy="5539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 defTabSz="899794">
              <a:spcBef>
                <a:spcPts val="600"/>
              </a:spcBef>
              <a:defRPr sz="1200" i="1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dirty="0" err="1"/>
              <a:t>Указать</a:t>
            </a:r>
            <a:r>
              <a:rPr dirty="0"/>
              <a:t>/</a:t>
            </a:r>
            <a:r>
              <a:rPr dirty="0" err="1"/>
              <a:t>перечислить</a:t>
            </a:r>
            <a:r>
              <a:rPr dirty="0"/>
              <a:t> </a:t>
            </a:r>
            <a:r>
              <a:rPr lang="ru-RU" sz="1200" dirty="0"/>
              <a:t>наименование, производителя, реквизиты реестровой записи</a:t>
            </a:r>
          </a:p>
        </p:txBody>
      </p:sp>
      <p:sp>
        <p:nvSpPr>
          <p:cNvPr id="25" name="Shape 166">
            <a:extLst>
              <a:ext uri="{FF2B5EF4-FFF2-40B4-BE49-F238E27FC236}">
                <a16:creationId xmlns:a16="http://schemas.microsoft.com/office/drawing/2014/main" id="{03CAA513-8480-4EF4-B9D8-1E8A03EDBE4D}"/>
              </a:ext>
            </a:extLst>
          </p:cNvPr>
          <p:cNvSpPr txBox="1"/>
          <p:nvPr/>
        </p:nvSpPr>
        <p:spPr>
          <a:xfrm>
            <a:off x="6480691" y="3248396"/>
            <a:ext cx="2704196" cy="10002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 defTabSz="899794">
              <a:spcBef>
                <a:spcPts val="600"/>
              </a:spcBef>
              <a:defRPr sz="1200" i="1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ru-RU" dirty="0"/>
              <a:t>Или</a:t>
            </a:r>
          </a:p>
          <a:p>
            <a:r>
              <a:rPr lang="ru-RU" sz="1200" dirty="0"/>
              <a:t>Описать причины невозможности применения продукции из реестра российской радиоэлектронной продукции</a:t>
            </a:r>
          </a:p>
        </p:txBody>
      </p:sp>
      <p:sp>
        <p:nvSpPr>
          <p:cNvPr id="26" name="TextBox 5">
            <a:extLst>
              <a:ext uri="{FF2B5EF4-FFF2-40B4-BE49-F238E27FC236}">
                <a16:creationId xmlns:a16="http://schemas.microsoft.com/office/drawing/2014/main" id="{2E0D244C-8209-4CB1-A046-25DC211973AA}"/>
              </a:ext>
            </a:extLst>
          </p:cNvPr>
          <p:cNvSpPr txBox="1"/>
          <p:nvPr/>
        </p:nvSpPr>
        <p:spPr>
          <a:xfrm>
            <a:off x="6617175" y="4367653"/>
            <a:ext cx="1054131" cy="461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 marL="342900" indent="-342900">
              <a:buSzPct val="100000"/>
              <a:buAutoNum type="arabicPeriod"/>
              <a:defRPr sz="1500">
                <a:latin typeface="Arial"/>
                <a:ea typeface="Arial"/>
                <a:cs typeface="Arial"/>
                <a:sym typeface="Arial"/>
              </a:defRPr>
            </a:pPr>
            <a:r>
              <a:rPr sz="1200" dirty="0"/>
              <a:t>XXXXXX</a:t>
            </a:r>
            <a:endParaRPr lang="ru-RU" sz="1200" dirty="0"/>
          </a:p>
          <a:p>
            <a:pPr marL="342900" indent="-342900">
              <a:buSzPct val="100000"/>
              <a:buAutoNum type="arabicPeriod"/>
              <a:defRPr sz="1500">
                <a:latin typeface="Arial"/>
                <a:ea typeface="Arial"/>
                <a:cs typeface="Arial"/>
                <a:sym typeface="Arial"/>
              </a:defRPr>
            </a:pPr>
            <a:r>
              <a:rPr lang="ru-RU" sz="1200" dirty="0"/>
              <a:t>ХХХХХХ</a:t>
            </a:r>
            <a:endParaRPr sz="1200" dirty="0"/>
          </a:p>
        </p:txBody>
      </p:sp>
      <p:sp>
        <p:nvSpPr>
          <p:cNvPr id="27" name="TextBox 5">
            <a:extLst>
              <a:ext uri="{FF2B5EF4-FFF2-40B4-BE49-F238E27FC236}">
                <a16:creationId xmlns:a16="http://schemas.microsoft.com/office/drawing/2014/main" id="{FCE8FF5C-087E-4F8C-A5CC-E49C1842A028}"/>
              </a:ext>
            </a:extLst>
          </p:cNvPr>
          <p:cNvSpPr txBox="1"/>
          <p:nvPr/>
        </p:nvSpPr>
        <p:spPr>
          <a:xfrm>
            <a:off x="486804" y="4826679"/>
            <a:ext cx="2710864" cy="20313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>
              <a:buSzPct val="100000"/>
              <a:defRPr sz="1500">
                <a:latin typeface="Arial"/>
                <a:ea typeface="Arial"/>
                <a:cs typeface="Arial"/>
                <a:sym typeface="Arial"/>
              </a:defRPr>
            </a:pPr>
            <a:r>
              <a:rPr lang="ru-RU" sz="1050" dirty="0"/>
              <a:t>1. </a:t>
            </a:r>
            <a:r>
              <a:rPr sz="1050" dirty="0"/>
              <a:t>XXXXXX</a:t>
            </a:r>
            <a:r>
              <a:rPr lang="ru-RU" sz="1050" dirty="0"/>
              <a:t>. Аналог: </a:t>
            </a:r>
            <a:r>
              <a:rPr lang="ru-RU" sz="1050" i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марка, фирма, модель </a:t>
            </a:r>
          </a:p>
          <a:p>
            <a:pPr>
              <a:buSzPct val="100000"/>
              <a:defRPr sz="1500">
                <a:latin typeface="Arial"/>
                <a:ea typeface="Arial"/>
                <a:cs typeface="Arial"/>
                <a:sym typeface="Arial"/>
              </a:defRPr>
            </a:pPr>
            <a:r>
              <a:rPr lang="ru-RU" sz="1050" dirty="0"/>
              <a:t>Ключевая уникальность изделия в отношении аналога: </a:t>
            </a:r>
            <a:r>
              <a:rPr lang="ru-RU" sz="1050" i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цена, ключевая характеристика, ограничение импорта, и т.п.</a:t>
            </a:r>
          </a:p>
          <a:p>
            <a:pPr>
              <a:buSzPct val="100000"/>
              <a:defRPr sz="1500">
                <a:latin typeface="Arial"/>
                <a:ea typeface="Arial"/>
                <a:cs typeface="Arial"/>
                <a:sym typeface="Arial"/>
              </a:defRPr>
            </a:pPr>
            <a:r>
              <a:rPr lang="ru-RU" sz="1050" dirty="0"/>
              <a:t>2. </a:t>
            </a:r>
            <a:r>
              <a:rPr sz="1050" dirty="0"/>
              <a:t>XXXXXX</a:t>
            </a:r>
            <a:r>
              <a:rPr lang="ru-RU" sz="1050" dirty="0"/>
              <a:t>. Аналог: </a:t>
            </a:r>
            <a:r>
              <a:rPr lang="ru-RU" sz="1050" i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марка, фирма, модель </a:t>
            </a:r>
          </a:p>
          <a:p>
            <a:pPr>
              <a:buSzPct val="100000"/>
              <a:defRPr sz="1500">
                <a:latin typeface="Arial"/>
                <a:ea typeface="Arial"/>
                <a:cs typeface="Arial"/>
                <a:sym typeface="Arial"/>
              </a:defRPr>
            </a:pPr>
            <a:r>
              <a:rPr lang="ru-RU" sz="1050" dirty="0"/>
              <a:t>Ключевая уникальность изделия в отношении аналога: </a:t>
            </a:r>
            <a:r>
              <a:rPr lang="ru-RU" sz="1050" i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цена, ключевая характеристика, ограничение импорта, и т.п.</a:t>
            </a:r>
            <a:endParaRPr lang="ru-RU" sz="1050" dirty="0"/>
          </a:p>
        </p:txBody>
      </p:sp>
      <p:sp>
        <p:nvSpPr>
          <p:cNvPr id="28" name="TextBox 5">
            <a:extLst>
              <a:ext uri="{FF2B5EF4-FFF2-40B4-BE49-F238E27FC236}">
                <a16:creationId xmlns:a16="http://schemas.microsoft.com/office/drawing/2014/main" id="{A36F4317-F69A-4A1F-80D0-A8EF047FCC22}"/>
              </a:ext>
            </a:extLst>
          </p:cNvPr>
          <p:cNvSpPr txBox="1"/>
          <p:nvPr/>
        </p:nvSpPr>
        <p:spPr>
          <a:xfrm>
            <a:off x="3346590" y="4817663"/>
            <a:ext cx="2710864" cy="4154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>
              <a:buSzPct val="100000"/>
              <a:defRPr sz="1500">
                <a:latin typeface="Arial"/>
                <a:ea typeface="Arial"/>
                <a:cs typeface="Arial"/>
                <a:sym typeface="Arial"/>
              </a:defRPr>
            </a:pPr>
            <a:r>
              <a:rPr lang="ru-RU" sz="1050" dirty="0"/>
              <a:t>1. </a:t>
            </a:r>
            <a:r>
              <a:rPr sz="1050" dirty="0"/>
              <a:t>XXXXXX</a:t>
            </a:r>
            <a:r>
              <a:rPr lang="ru-RU" sz="1050" dirty="0"/>
              <a:t>. </a:t>
            </a:r>
          </a:p>
          <a:p>
            <a:pPr>
              <a:buSzPct val="100000"/>
              <a:defRPr sz="1500">
                <a:latin typeface="Arial"/>
                <a:ea typeface="Arial"/>
                <a:cs typeface="Arial"/>
                <a:sym typeface="Arial"/>
              </a:defRPr>
            </a:pPr>
            <a:r>
              <a:rPr lang="ru-RU" sz="1050" dirty="0"/>
              <a:t>2. </a:t>
            </a:r>
            <a:r>
              <a:rPr sz="1050" dirty="0"/>
              <a:t>XXXXXX</a:t>
            </a:r>
            <a:endParaRPr lang="ru-RU" sz="1050" dirty="0"/>
          </a:p>
        </p:txBody>
      </p:sp>
    </p:spTree>
    <p:extLst>
      <p:ext uri="{BB962C8B-B14F-4D97-AF65-F5344CB8AC3E}">
        <p14:creationId xmlns:p14="http://schemas.microsoft.com/office/powerpoint/2010/main" val="3445244793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Линия"/>
          <p:cNvSpPr/>
          <p:nvPr/>
        </p:nvSpPr>
        <p:spPr>
          <a:xfrm flipH="1">
            <a:off x="1476424" y="1896399"/>
            <a:ext cx="818720" cy="1023610"/>
          </a:xfrm>
          <a:prstGeom prst="line">
            <a:avLst/>
          </a:prstGeom>
          <a:ln w="12700">
            <a:solidFill>
              <a:srgbClr val="A7A7A7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94" name="Прямоугольник"/>
          <p:cNvSpPr/>
          <p:nvPr/>
        </p:nvSpPr>
        <p:spPr>
          <a:xfrm>
            <a:off x="6295495" y="635880"/>
            <a:ext cx="2969284" cy="5633428"/>
          </a:xfrm>
          <a:prstGeom prst="rect">
            <a:avLst/>
          </a:prstGeom>
          <a:solidFill>
            <a:srgbClr val="E3DFDB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endParaRPr/>
          </a:p>
        </p:txBody>
      </p:sp>
      <p:sp>
        <p:nvSpPr>
          <p:cNvPr id="95" name="object 4"/>
          <p:cNvSpPr txBox="1"/>
          <p:nvPr/>
        </p:nvSpPr>
        <p:spPr>
          <a:xfrm>
            <a:off x="355685" y="635880"/>
            <a:ext cx="2411098" cy="2154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z="1400" b="1" spc="-1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dirty="0" err="1"/>
              <a:t>Емкость</a:t>
            </a:r>
            <a:r>
              <a:rPr dirty="0"/>
              <a:t> </a:t>
            </a:r>
            <a:r>
              <a:rPr spc="-5" dirty="0" err="1"/>
              <a:t>сегмента</a:t>
            </a:r>
            <a:r>
              <a:rPr spc="-65" dirty="0"/>
              <a:t> </a:t>
            </a:r>
            <a:r>
              <a:rPr spc="0" dirty="0" err="1"/>
              <a:t>рынка</a:t>
            </a:r>
            <a:r>
              <a:rPr lang="ru-RU" spc="0" dirty="0"/>
              <a:t>*</a:t>
            </a:r>
            <a:endParaRPr spc="0" dirty="0"/>
          </a:p>
        </p:txBody>
      </p:sp>
      <p:sp>
        <p:nvSpPr>
          <p:cNvPr id="96" name="object 5"/>
          <p:cNvSpPr txBox="1"/>
          <p:nvPr/>
        </p:nvSpPr>
        <p:spPr>
          <a:xfrm>
            <a:off x="412759" y="1376093"/>
            <a:ext cx="4153550" cy="4616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R="5080" indent="12700" algn="just">
              <a:spcBef>
                <a:spcPts val="100"/>
              </a:spcBef>
              <a:defRPr sz="1000" i="1" spc="-4">
                <a:solidFill>
                  <a:srgbClr val="7E7E7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dirty="0" err="1"/>
              <a:t>Представить</a:t>
            </a:r>
            <a:r>
              <a:rPr dirty="0"/>
              <a:t> </a:t>
            </a:r>
            <a:r>
              <a:rPr spc="0" dirty="0">
                <a:solidFill>
                  <a:srgbClr val="7C7C7C"/>
                </a:solidFill>
              </a:rPr>
              <a:t>в </a:t>
            </a:r>
            <a:r>
              <a:rPr dirty="0" err="1">
                <a:solidFill>
                  <a:srgbClr val="7C7C7C"/>
                </a:solidFill>
              </a:rPr>
              <a:t>графическом</a:t>
            </a:r>
            <a:r>
              <a:rPr dirty="0">
                <a:solidFill>
                  <a:srgbClr val="7C7C7C"/>
                </a:solidFill>
              </a:rPr>
              <a:t> </a:t>
            </a:r>
            <a:r>
              <a:rPr spc="0" dirty="0" err="1">
                <a:solidFill>
                  <a:srgbClr val="7C7C7C"/>
                </a:solidFill>
              </a:rPr>
              <a:t>виде</a:t>
            </a:r>
            <a:r>
              <a:rPr spc="0" dirty="0">
                <a:solidFill>
                  <a:srgbClr val="7C7C7C"/>
                </a:solidFill>
              </a:rPr>
              <a:t> </a:t>
            </a:r>
            <a:r>
              <a:rPr dirty="0" err="1"/>
              <a:t>прогноз</a:t>
            </a:r>
            <a:r>
              <a:rPr dirty="0"/>
              <a:t> </a:t>
            </a:r>
            <a:r>
              <a:rPr dirty="0" err="1"/>
              <a:t>емкости</a:t>
            </a:r>
            <a:r>
              <a:rPr dirty="0"/>
              <a:t> </a:t>
            </a:r>
            <a:r>
              <a:rPr dirty="0" err="1"/>
              <a:t>российского</a:t>
            </a:r>
            <a:r>
              <a:rPr dirty="0"/>
              <a:t> </a:t>
            </a:r>
            <a:r>
              <a:rPr lang="ru-RU" dirty="0"/>
              <a:t/>
            </a:r>
            <a:br>
              <a:rPr lang="ru-RU" dirty="0"/>
            </a:br>
            <a:r>
              <a:rPr dirty="0"/>
              <a:t>и </a:t>
            </a:r>
            <a:r>
              <a:rPr dirty="0" err="1"/>
              <a:t>зарубежного</a:t>
            </a:r>
            <a:r>
              <a:rPr dirty="0"/>
              <a:t> рынка </a:t>
            </a:r>
            <a:r>
              <a:rPr spc="0" dirty="0"/>
              <a:t>в </a:t>
            </a:r>
            <a:r>
              <a:rPr dirty="0" err="1"/>
              <a:t>соответствующем</a:t>
            </a:r>
            <a:r>
              <a:rPr dirty="0"/>
              <a:t>  </a:t>
            </a:r>
            <a:r>
              <a:rPr dirty="0" err="1"/>
              <a:t>продуктовом</a:t>
            </a:r>
            <a:r>
              <a:rPr spc="-20" dirty="0"/>
              <a:t> </a:t>
            </a:r>
            <a:r>
              <a:rPr dirty="0" err="1"/>
              <a:t>сегменте</a:t>
            </a:r>
            <a:r>
              <a:rPr dirty="0"/>
              <a:t> и </a:t>
            </a:r>
            <a:r>
              <a:rPr dirty="0" err="1"/>
              <a:t>прогноз</a:t>
            </a:r>
            <a:r>
              <a:rPr dirty="0"/>
              <a:t> </a:t>
            </a:r>
            <a:r>
              <a:rPr dirty="0" err="1"/>
              <a:t>доли</a:t>
            </a:r>
            <a:r>
              <a:rPr dirty="0"/>
              <a:t> (в </a:t>
            </a:r>
            <a:r>
              <a:rPr dirty="0" err="1"/>
              <a:t>деньгах</a:t>
            </a:r>
            <a:r>
              <a:rPr dirty="0"/>
              <a:t> и </a:t>
            </a:r>
            <a:r>
              <a:rPr dirty="0" err="1"/>
              <a:t>процентах</a:t>
            </a:r>
            <a:r>
              <a:rPr dirty="0"/>
              <a:t>) </a:t>
            </a:r>
            <a:r>
              <a:rPr dirty="0" err="1"/>
              <a:t>Продукта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рынке</a:t>
            </a:r>
            <a:endParaRPr dirty="0"/>
          </a:p>
        </p:txBody>
      </p:sp>
      <p:sp>
        <p:nvSpPr>
          <p:cNvPr id="97" name="object 10"/>
          <p:cNvSpPr txBox="1"/>
          <p:nvPr/>
        </p:nvSpPr>
        <p:spPr>
          <a:xfrm>
            <a:off x="1745806" y="1923773"/>
            <a:ext cx="2381592" cy="1973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z="1400" spc="-1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Российский </a:t>
            </a:r>
            <a:r>
              <a:rPr spc="-5"/>
              <a:t>рынок,</a:t>
            </a:r>
            <a:r>
              <a:rPr spc="-40"/>
              <a:t> </a:t>
            </a:r>
            <a:r>
              <a:rPr spc="-5"/>
              <a:t>млн.руб.</a:t>
            </a:r>
          </a:p>
        </p:txBody>
      </p:sp>
      <p:sp>
        <p:nvSpPr>
          <p:cNvPr id="98" name="object 11"/>
          <p:cNvSpPr txBox="1"/>
          <p:nvPr/>
        </p:nvSpPr>
        <p:spPr>
          <a:xfrm>
            <a:off x="355685" y="4081746"/>
            <a:ext cx="3429776" cy="2154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/>
          <a:p>
            <a:pPr indent="12700">
              <a:spcBef>
                <a:spcPts val="100"/>
              </a:spcBef>
              <a:defRPr sz="1400" spc="-5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b="1" dirty="0" err="1"/>
              <a:t>Зарубежный</a:t>
            </a:r>
            <a:r>
              <a:rPr b="1" dirty="0"/>
              <a:t> </a:t>
            </a:r>
            <a:r>
              <a:rPr b="1" dirty="0" err="1"/>
              <a:t>рынок</a:t>
            </a:r>
            <a:r>
              <a:rPr b="1" dirty="0"/>
              <a:t>, </a:t>
            </a:r>
            <a:r>
              <a:rPr b="1" dirty="0" err="1"/>
              <a:t>млн</a:t>
            </a:r>
            <a:r>
              <a:rPr b="1" dirty="0"/>
              <a:t>. </a:t>
            </a:r>
            <a:r>
              <a:rPr b="1" spc="-10" dirty="0" err="1"/>
              <a:t>долл</a:t>
            </a:r>
            <a:r>
              <a:rPr b="1" spc="-10" dirty="0"/>
              <a:t>.</a:t>
            </a:r>
            <a:r>
              <a:rPr b="1" spc="-70" dirty="0"/>
              <a:t> </a:t>
            </a:r>
            <a:r>
              <a:rPr b="1" dirty="0"/>
              <a:t>США</a:t>
            </a:r>
            <a:r>
              <a:rPr lang="ru-RU" b="1" dirty="0"/>
              <a:t>*</a:t>
            </a:r>
            <a:endParaRPr b="1" dirty="0"/>
          </a:p>
        </p:txBody>
      </p:sp>
      <p:sp>
        <p:nvSpPr>
          <p:cNvPr id="99" name="object 88"/>
          <p:cNvSpPr txBox="1">
            <a:spLocks noGrp="1"/>
          </p:cNvSpPr>
          <p:nvPr>
            <p:ph type="sldNum" sz="quarter" idx="4294967295"/>
          </p:nvPr>
        </p:nvSpPr>
        <p:spPr>
          <a:xfrm>
            <a:off x="4508499" y="6618269"/>
            <a:ext cx="127001" cy="135546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4</a:t>
            </a:fld>
            <a:endParaRPr/>
          </a:p>
        </p:txBody>
      </p:sp>
      <p:graphicFrame>
        <p:nvGraphicFramePr>
          <p:cNvPr id="100" name="2D‑столбчатая (сложенная)"/>
          <p:cNvGraphicFramePr/>
          <p:nvPr>
            <p:extLst>
              <p:ext uri="{D42A27DB-BD31-4B8C-83A1-F6EECF244321}">
                <p14:modId xmlns:p14="http://schemas.microsoft.com/office/powerpoint/2010/main" val="3314592357"/>
              </p:ext>
            </p:extLst>
          </p:nvPr>
        </p:nvGraphicFramePr>
        <p:xfrm>
          <a:off x="44610" y="926485"/>
          <a:ext cx="4047549" cy="29865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1" name="Объем продаж на дату окончания конкурсного проекта"/>
          <p:cNvSpPr txBox="1"/>
          <p:nvPr/>
        </p:nvSpPr>
        <p:spPr>
          <a:xfrm>
            <a:off x="4441897" y="643356"/>
            <a:ext cx="1770835" cy="9541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>
            <a:lvl1pPr algn="ctr">
              <a:defRPr sz="1400" b="1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dirty="0" err="1"/>
              <a:t>Объем</a:t>
            </a:r>
            <a:r>
              <a:rPr dirty="0"/>
              <a:t> </a:t>
            </a:r>
            <a:r>
              <a:rPr dirty="0" err="1"/>
              <a:t>продаж</a:t>
            </a:r>
            <a:r>
              <a:rPr dirty="0"/>
              <a:t> </a:t>
            </a:r>
            <a:r>
              <a:rPr lang="ru-RU" dirty="0"/>
              <a:t/>
            </a:r>
            <a:br>
              <a:rPr lang="ru-RU" dirty="0"/>
            </a:b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дату</a:t>
            </a:r>
            <a:r>
              <a:rPr dirty="0"/>
              <a:t> </a:t>
            </a:r>
            <a:r>
              <a:rPr dirty="0" err="1"/>
              <a:t>окончания</a:t>
            </a:r>
            <a:r>
              <a:rPr dirty="0"/>
              <a:t> </a:t>
            </a:r>
            <a:r>
              <a:rPr dirty="0" err="1"/>
              <a:t>конкурсного</a:t>
            </a:r>
            <a:r>
              <a:rPr dirty="0"/>
              <a:t> </a:t>
            </a:r>
            <a:r>
              <a:rPr dirty="0" err="1"/>
              <a:t>проекта</a:t>
            </a:r>
            <a:r>
              <a:rPr dirty="0"/>
              <a:t> </a:t>
            </a:r>
          </a:p>
        </p:txBody>
      </p:sp>
      <p:sp>
        <p:nvSpPr>
          <p:cNvPr id="102" name="object 56"/>
          <p:cNvSpPr txBox="1"/>
          <p:nvPr/>
        </p:nvSpPr>
        <p:spPr>
          <a:xfrm>
            <a:off x="4677768" y="2978740"/>
            <a:ext cx="1439568" cy="2616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 indent="12700" algn="ctr">
              <a:spcBef>
                <a:spcPts val="100"/>
              </a:spcBef>
              <a:defRPr sz="17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dirty="0"/>
              <a:t>XX </a:t>
            </a:r>
            <a:r>
              <a:rPr dirty="0" err="1"/>
              <a:t>млн</a:t>
            </a:r>
            <a:r>
              <a:rPr dirty="0"/>
              <a:t>. </a:t>
            </a:r>
            <a:r>
              <a:rPr dirty="0" err="1"/>
              <a:t>руб</a:t>
            </a:r>
            <a:r>
              <a:rPr dirty="0"/>
              <a:t>.</a:t>
            </a:r>
          </a:p>
        </p:txBody>
      </p:sp>
      <p:sp>
        <p:nvSpPr>
          <p:cNvPr id="103" name="Линия"/>
          <p:cNvSpPr/>
          <p:nvPr/>
        </p:nvSpPr>
        <p:spPr>
          <a:xfrm>
            <a:off x="4748005" y="3345263"/>
            <a:ext cx="1299094" cy="2"/>
          </a:xfrm>
          <a:prstGeom prst="line">
            <a:avLst/>
          </a:prstGeom>
          <a:ln w="63500">
            <a:solidFill>
              <a:srgbClr val="9E7E5F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04" name="object 56"/>
          <p:cNvSpPr txBox="1"/>
          <p:nvPr/>
        </p:nvSpPr>
        <p:spPr>
          <a:xfrm>
            <a:off x="4641192" y="5605960"/>
            <a:ext cx="1571540" cy="5232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 indent="12700" algn="ctr">
              <a:spcBef>
                <a:spcPts val="100"/>
              </a:spcBef>
              <a:defRPr sz="17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dirty="0"/>
              <a:t>XX </a:t>
            </a:r>
            <a:r>
              <a:rPr dirty="0" err="1"/>
              <a:t>млн</a:t>
            </a:r>
            <a:r>
              <a:rPr dirty="0"/>
              <a:t>. </a:t>
            </a:r>
            <a:r>
              <a:rPr dirty="0" err="1"/>
              <a:t>долл</a:t>
            </a:r>
            <a:r>
              <a:rPr dirty="0"/>
              <a:t>. США</a:t>
            </a:r>
          </a:p>
        </p:txBody>
      </p:sp>
      <p:sp>
        <p:nvSpPr>
          <p:cNvPr id="105" name="Линия"/>
          <p:cNvSpPr/>
          <p:nvPr/>
        </p:nvSpPr>
        <p:spPr>
          <a:xfrm>
            <a:off x="4748005" y="6244574"/>
            <a:ext cx="1299094" cy="2"/>
          </a:xfrm>
          <a:prstGeom prst="line">
            <a:avLst/>
          </a:prstGeom>
          <a:ln w="63500">
            <a:solidFill>
              <a:srgbClr val="9E7E5F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graphicFrame>
        <p:nvGraphicFramePr>
          <p:cNvPr id="106" name="2D‑столбчатая (сложенная)"/>
          <p:cNvGraphicFramePr/>
          <p:nvPr>
            <p:extLst>
              <p:ext uri="{D42A27DB-BD31-4B8C-83A1-F6EECF244321}">
                <p14:modId xmlns:p14="http://schemas.microsoft.com/office/powerpoint/2010/main" val="4025348447"/>
              </p:ext>
            </p:extLst>
          </p:nvPr>
        </p:nvGraphicFramePr>
        <p:xfrm>
          <a:off x="281126" y="4606551"/>
          <a:ext cx="3819966" cy="17531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7" name="12%"/>
          <p:cNvSpPr txBox="1"/>
          <p:nvPr/>
        </p:nvSpPr>
        <p:spPr>
          <a:xfrm>
            <a:off x="717247" y="2978706"/>
            <a:ext cx="383743" cy="2392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11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12%</a:t>
            </a:r>
          </a:p>
        </p:txBody>
      </p:sp>
      <p:sp>
        <p:nvSpPr>
          <p:cNvPr id="108" name="14%"/>
          <p:cNvSpPr txBox="1"/>
          <p:nvPr/>
        </p:nvSpPr>
        <p:spPr>
          <a:xfrm>
            <a:off x="1302726" y="2889406"/>
            <a:ext cx="383744" cy="2392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11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dirty="0"/>
              <a:t>14%</a:t>
            </a:r>
          </a:p>
        </p:txBody>
      </p:sp>
      <p:sp>
        <p:nvSpPr>
          <p:cNvPr id="109" name="Линия"/>
          <p:cNvSpPr/>
          <p:nvPr/>
        </p:nvSpPr>
        <p:spPr>
          <a:xfrm flipH="1">
            <a:off x="502919" y="1896399"/>
            <a:ext cx="1183549" cy="297966"/>
          </a:xfrm>
          <a:prstGeom prst="line">
            <a:avLst/>
          </a:prstGeom>
          <a:ln w="12700">
            <a:solidFill>
              <a:srgbClr val="A7A7A7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11" name="object 2"/>
          <p:cNvSpPr txBox="1"/>
          <p:nvPr/>
        </p:nvSpPr>
        <p:spPr>
          <a:xfrm>
            <a:off x="6837426" y="235307"/>
            <a:ext cx="1990727" cy="192626"/>
          </a:xfrm>
          <a:prstGeom prst="rect">
            <a:avLst/>
          </a:prstGeom>
          <a:solidFill>
            <a:srgbClr val="F1F1F1">
              <a:alpha val="52159"/>
            </a:srgbClr>
          </a:solidFill>
          <a:ln w="19811">
            <a:solidFill>
              <a:srgbClr val="FFFF00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250825">
              <a:spcBef>
                <a:spcPts val="200"/>
              </a:spcBef>
              <a:defRPr sz="1200" spc="-10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Логотип</a:t>
            </a:r>
            <a:r>
              <a:rPr spc="-25"/>
              <a:t> </a:t>
            </a:r>
            <a:r>
              <a:rPr spc="-5"/>
              <a:t>организации</a:t>
            </a:r>
          </a:p>
        </p:txBody>
      </p:sp>
      <p:sp>
        <p:nvSpPr>
          <p:cNvPr id="112" name="Рыночный облик продукта (ов)"/>
          <p:cNvSpPr txBox="1"/>
          <p:nvPr/>
        </p:nvSpPr>
        <p:spPr>
          <a:xfrm>
            <a:off x="338675" y="156289"/>
            <a:ext cx="3671550" cy="350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b="1">
                <a:solidFill>
                  <a:srgbClr val="573827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Рыночный облик продукта (ов)</a:t>
            </a:r>
          </a:p>
        </p:txBody>
      </p:sp>
      <p:sp>
        <p:nvSpPr>
          <p:cNvPr id="113" name="Линия"/>
          <p:cNvSpPr/>
          <p:nvPr/>
        </p:nvSpPr>
        <p:spPr>
          <a:xfrm>
            <a:off x="-114257" y="538571"/>
            <a:ext cx="4401378" cy="2"/>
          </a:xfrm>
          <a:prstGeom prst="line">
            <a:avLst/>
          </a:prstGeom>
          <a:ln w="63500">
            <a:solidFill>
              <a:srgbClr val="A8998C">
                <a:alpha val="31266"/>
              </a:srgbClr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14" name="Объем продаж на дату окончания конкурсного проекта"/>
          <p:cNvSpPr txBox="1"/>
          <p:nvPr/>
        </p:nvSpPr>
        <p:spPr>
          <a:xfrm>
            <a:off x="6449567" y="628451"/>
            <a:ext cx="2378585" cy="5820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lnSpc>
                <a:spcPts val="2000"/>
              </a:lnSpc>
              <a:spcBef>
                <a:spcPts val="600"/>
              </a:spcBef>
              <a:defRPr sz="1400" b="1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dirty="0" err="1"/>
              <a:t>Ключевые</a:t>
            </a:r>
            <a:r>
              <a:rPr dirty="0"/>
              <a:t> </a:t>
            </a:r>
            <a:r>
              <a:rPr dirty="0" err="1"/>
              <a:t>заказчики</a:t>
            </a:r>
            <a:r>
              <a:rPr lang="ru-RU" dirty="0"/>
              <a:t>, включая зарубежных</a:t>
            </a:r>
            <a:endParaRPr dirty="0"/>
          </a:p>
        </p:txBody>
      </p:sp>
      <p:sp>
        <p:nvSpPr>
          <p:cNvPr id="115" name="TextBox 1"/>
          <p:cNvSpPr txBox="1"/>
          <p:nvPr/>
        </p:nvSpPr>
        <p:spPr>
          <a:xfrm>
            <a:off x="6365732" y="3610823"/>
            <a:ext cx="2361009" cy="12464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marL="342900" indent="-342900">
              <a:buSzPct val="100000"/>
              <a:buAutoNum type="arabicPeriod"/>
              <a:defRPr sz="15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...</a:t>
            </a:r>
            <a:endParaRPr dirty="0">
              <a:latin typeface="+mn-lt"/>
              <a:ea typeface="+mn-ea"/>
              <a:cs typeface="+mn-cs"/>
              <a:sym typeface="Calibri"/>
            </a:endParaRPr>
          </a:p>
          <a:p>
            <a:pPr marL="342900" indent="-342900">
              <a:buSzPct val="100000"/>
              <a:buAutoNum type="arabicPeriod"/>
              <a:defRPr sz="15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...</a:t>
            </a:r>
            <a:endParaRPr dirty="0">
              <a:latin typeface="+mn-lt"/>
              <a:ea typeface="+mn-ea"/>
              <a:cs typeface="+mn-cs"/>
              <a:sym typeface="Calibri"/>
            </a:endParaRPr>
          </a:p>
          <a:p>
            <a:pPr marL="342900" indent="-342900">
              <a:buSzPct val="100000"/>
              <a:buAutoNum type="arabicPeriod"/>
              <a:defRPr sz="15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...</a:t>
            </a:r>
            <a:endParaRPr dirty="0">
              <a:latin typeface="+mn-lt"/>
              <a:ea typeface="+mn-ea"/>
              <a:cs typeface="+mn-cs"/>
              <a:sym typeface="Calibri"/>
            </a:endParaRPr>
          </a:p>
          <a:p>
            <a:pPr marL="342900" indent="-342900">
              <a:buSzPct val="100000"/>
              <a:buAutoNum type="arabicPeriod"/>
              <a:defRPr sz="15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...</a:t>
            </a:r>
            <a:endParaRPr dirty="0">
              <a:latin typeface="+mn-lt"/>
              <a:ea typeface="+mn-ea"/>
              <a:cs typeface="+mn-cs"/>
              <a:sym typeface="Calibri"/>
            </a:endParaRPr>
          </a:p>
          <a:p>
            <a:pPr marL="342900" indent="-342900">
              <a:buSzPct val="100000"/>
              <a:buAutoNum type="arabicPeriod"/>
              <a:defRPr sz="15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...</a:t>
            </a:r>
          </a:p>
        </p:txBody>
      </p:sp>
      <p:sp>
        <p:nvSpPr>
          <p:cNvPr id="116" name="object 5"/>
          <p:cNvSpPr txBox="1"/>
          <p:nvPr/>
        </p:nvSpPr>
        <p:spPr>
          <a:xfrm>
            <a:off x="6436392" y="1197245"/>
            <a:ext cx="2581264" cy="24006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marR="5080" indent="12700">
              <a:spcBef>
                <a:spcPts val="100"/>
              </a:spcBef>
              <a:defRPr sz="1300" i="1" spc="-5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dirty="0" err="1"/>
              <a:t>Ключевые</a:t>
            </a:r>
            <a:r>
              <a:rPr dirty="0"/>
              <a:t> </a:t>
            </a:r>
            <a:r>
              <a:rPr dirty="0" err="1"/>
              <a:t>заказчики</a:t>
            </a:r>
            <a:r>
              <a:rPr dirty="0"/>
              <a:t> </a:t>
            </a:r>
            <a:r>
              <a:rPr lang="ru-RU" dirty="0"/>
              <a:t>в формате: название предприятия-заказчика, </a:t>
            </a:r>
            <a:r>
              <a:rPr dirty="0" err="1"/>
              <a:t>наличия</a:t>
            </a:r>
            <a:r>
              <a:rPr dirty="0"/>
              <a:t> </a:t>
            </a:r>
            <a:r>
              <a:rPr dirty="0" err="1"/>
              <a:t>предварительных</a:t>
            </a:r>
            <a:r>
              <a:rPr dirty="0"/>
              <a:t> </a:t>
            </a:r>
            <a:r>
              <a:rPr dirty="0" err="1"/>
              <a:t>соглашений</a:t>
            </a:r>
            <a:r>
              <a:rPr dirty="0"/>
              <a:t> (с </a:t>
            </a:r>
            <a:r>
              <a:rPr dirty="0" err="1"/>
              <a:t>реквизитами</a:t>
            </a:r>
            <a:r>
              <a:rPr dirty="0"/>
              <a:t> </a:t>
            </a:r>
            <a:r>
              <a:rPr dirty="0" err="1"/>
              <a:t>документов</a:t>
            </a:r>
            <a:r>
              <a:rPr dirty="0"/>
              <a:t> </a:t>
            </a:r>
            <a:r>
              <a:rPr dirty="0" err="1"/>
              <a:t>при</a:t>
            </a:r>
            <a:r>
              <a:rPr dirty="0"/>
              <a:t> </a:t>
            </a:r>
            <a:r>
              <a:rPr dirty="0" err="1"/>
              <a:t>наличии</a:t>
            </a:r>
            <a:r>
              <a:rPr dirty="0"/>
              <a:t>), </a:t>
            </a:r>
            <a:r>
              <a:rPr dirty="0" err="1"/>
              <a:t>подтверждения</a:t>
            </a:r>
            <a:r>
              <a:rPr dirty="0"/>
              <a:t> </a:t>
            </a:r>
            <a:r>
              <a:rPr dirty="0" err="1"/>
              <a:t>планируемого</a:t>
            </a:r>
            <a:r>
              <a:rPr dirty="0"/>
              <a:t> </a:t>
            </a:r>
            <a:r>
              <a:rPr dirty="0" err="1"/>
              <a:t>объема</a:t>
            </a:r>
            <a:r>
              <a:rPr dirty="0"/>
              <a:t> </a:t>
            </a:r>
            <a:r>
              <a:rPr dirty="0" err="1"/>
              <a:t>потребления</a:t>
            </a:r>
            <a:r>
              <a:rPr dirty="0"/>
              <a:t> </a:t>
            </a:r>
            <a:r>
              <a:rPr dirty="0" err="1"/>
              <a:t>продукции</a:t>
            </a:r>
            <a:r>
              <a:rPr lang="ru-RU" dirty="0"/>
              <a:t> и указанием объёмов планируемого потребления (в </a:t>
            </a:r>
            <a:r>
              <a:rPr lang="ru-RU" dirty="0" err="1"/>
              <a:t>млн.руб</a:t>
            </a:r>
            <a:r>
              <a:rPr lang="ru-RU" dirty="0"/>
              <a:t>. для российских, в млн </a:t>
            </a:r>
            <a:r>
              <a:rPr lang="ru-RU" dirty="0" err="1"/>
              <a:t>долл</a:t>
            </a:r>
            <a:r>
              <a:rPr lang="ru-RU" dirty="0"/>
              <a:t> США для зарубежных)</a:t>
            </a:r>
            <a:endParaRPr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3AA210-18DD-4FD3-923D-20C4AC2F65BB}"/>
              </a:ext>
            </a:extLst>
          </p:cNvPr>
          <p:cNvSpPr txBox="1"/>
          <p:nvPr/>
        </p:nvSpPr>
        <p:spPr>
          <a:xfrm>
            <a:off x="281126" y="6480699"/>
            <a:ext cx="3926890" cy="40010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000" b="0" i="1" u="none" strike="noStrike" cap="none" spc="0" normalizeH="0" baseline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FillTx/>
                <a:latin typeface="+mn-lt"/>
                <a:ea typeface="+mj-ea"/>
                <a:cs typeface="+mj-cs"/>
                <a:sym typeface="Helvetica"/>
              </a:rPr>
              <a:t>*Указать источники оценки и ссылку на страницу бизнес плана, где дано развернутое обоснование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object 8"/>
          <p:cNvSpPr txBox="1">
            <a:spLocks noGrp="1"/>
          </p:cNvSpPr>
          <p:nvPr>
            <p:ph type="sldNum" sz="quarter" idx="4294967295"/>
          </p:nvPr>
        </p:nvSpPr>
        <p:spPr>
          <a:xfrm>
            <a:off x="4508499" y="6593078"/>
            <a:ext cx="127001" cy="135546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5</a:t>
            </a:fld>
            <a:endParaRPr/>
          </a:p>
        </p:txBody>
      </p:sp>
      <p:sp>
        <p:nvSpPr>
          <p:cNvPr id="119" name="object 4"/>
          <p:cNvSpPr txBox="1"/>
          <p:nvPr/>
        </p:nvSpPr>
        <p:spPr>
          <a:xfrm>
            <a:off x="322273" y="852670"/>
            <a:ext cx="5191128" cy="6300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27940">
              <a:spcBef>
                <a:spcPts val="800"/>
              </a:spcBef>
              <a:defRPr sz="1400" b="1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Имеющийся </a:t>
            </a:r>
            <a:r>
              <a:rPr spc="-5"/>
              <a:t>НТЗ </a:t>
            </a:r>
            <a:r>
              <a:t>в </a:t>
            </a:r>
            <a:r>
              <a:rPr spc="-10"/>
              <a:t>области разработки</a:t>
            </a:r>
            <a:r>
              <a:rPr spc="-15"/>
              <a:t> продукта</a:t>
            </a:r>
          </a:p>
          <a:p>
            <a:pPr indent="27940">
              <a:spcBef>
                <a:spcPts val="600"/>
              </a:spcBef>
              <a:defRPr sz="1200" i="1" spc="-5">
                <a:solidFill>
                  <a:srgbClr val="7E7E7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Перечислить ключевые НИОКР, </a:t>
            </a:r>
            <a:r>
              <a:rPr spc="-10"/>
              <a:t>патенты</a:t>
            </a:r>
            <a:r>
              <a:rPr spc="0"/>
              <a:t> и</a:t>
            </a:r>
          </a:p>
          <a:p>
            <a:pPr indent="27940">
              <a:defRPr sz="1200" i="1" spc="-10">
                <a:solidFill>
                  <a:srgbClr val="7E7E7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свидетельства, </a:t>
            </a:r>
            <a:r>
              <a:rPr spc="-5"/>
              <a:t>относящиеся </a:t>
            </a:r>
            <a:r>
              <a:rPr spc="0"/>
              <a:t>к</a:t>
            </a:r>
            <a:r>
              <a:t> </a:t>
            </a:r>
            <a:r>
              <a:rPr spc="-5"/>
              <a:t>продукту</a:t>
            </a:r>
          </a:p>
        </p:txBody>
      </p:sp>
      <p:sp>
        <p:nvSpPr>
          <p:cNvPr id="120" name="object 5"/>
          <p:cNvSpPr txBox="1"/>
          <p:nvPr/>
        </p:nvSpPr>
        <p:spPr>
          <a:xfrm>
            <a:off x="322273" y="1838420"/>
            <a:ext cx="8126120" cy="4308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/>
          <a:p>
            <a:pPr indent="12700">
              <a:spcBef>
                <a:spcPts val="100"/>
              </a:spcBef>
              <a:defRPr sz="1400" b="1" spc="-5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dirty="0" err="1">
                <a:solidFill>
                  <a:schemeClr val="accent2">
                    <a:lumMod val="50000"/>
                  </a:schemeClr>
                </a:solidFill>
              </a:rPr>
              <a:t>Перечень</a:t>
            </a:r>
            <a:r>
              <a:rPr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объектов </a:t>
            </a:r>
            <a:r>
              <a:rPr lang="ru-RU" sz="1400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инфраструктуры и производственных активов в РФ для создания и внедрения результатов НИОКР и технологических работ в рамках комплексного проекта</a:t>
            </a:r>
            <a:endParaRPr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21" name="object 6"/>
          <p:cNvSpPr txBox="1"/>
          <p:nvPr/>
        </p:nvSpPr>
        <p:spPr>
          <a:xfrm>
            <a:off x="362915" y="2298823"/>
            <a:ext cx="431166" cy="3002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tabLst>
                <a:tab pos="292100" algn="l"/>
              </a:tabLst>
              <a:defRPr sz="1100">
                <a:latin typeface="Arial"/>
                <a:ea typeface="Arial"/>
                <a:cs typeface="Arial"/>
                <a:sym typeface="Arial"/>
              </a:defRPr>
            </a:pPr>
            <a:r>
              <a:t>-	</a:t>
            </a:r>
            <a:r>
              <a:rPr b="1"/>
              <a:t>...</a:t>
            </a:r>
          </a:p>
          <a:p>
            <a:pPr indent="12700">
              <a:tabLst>
                <a:tab pos="292100" algn="l"/>
              </a:tabLst>
              <a:defRPr sz="1100">
                <a:latin typeface="Arial"/>
                <a:ea typeface="Arial"/>
                <a:cs typeface="Arial"/>
                <a:sym typeface="Arial"/>
              </a:defRPr>
            </a:pPr>
            <a:r>
              <a:t>-	</a:t>
            </a:r>
            <a:r>
              <a:rPr b="1" spc="4"/>
              <a:t>...</a:t>
            </a:r>
          </a:p>
        </p:txBody>
      </p:sp>
      <p:sp>
        <p:nvSpPr>
          <p:cNvPr id="122" name="object 7"/>
          <p:cNvSpPr txBox="1"/>
          <p:nvPr/>
        </p:nvSpPr>
        <p:spPr>
          <a:xfrm>
            <a:off x="5873824" y="2354129"/>
            <a:ext cx="2373632" cy="3506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R="5080" indent="12700">
              <a:spcBef>
                <a:spcPts val="100"/>
              </a:spcBef>
              <a:defRPr sz="1200" i="1" spc="-5">
                <a:solidFill>
                  <a:srgbClr val="7E7E7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dirty="0" err="1"/>
              <a:t>Собственных</a:t>
            </a:r>
            <a:r>
              <a:rPr dirty="0"/>
              <a:t> </a:t>
            </a:r>
            <a:r>
              <a:rPr spc="0" dirty="0" err="1"/>
              <a:t>или</a:t>
            </a:r>
            <a:r>
              <a:rPr spc="0" dirty="0"/>
              <a:t> </a:t>
            </a:r>
            <a:r>
              <a:rPr dirty="0" err="1"/>
              <a:t>партнеров</a:t>
            </a:r>
            <a:r>
              <a:rPr spc="-90" dirty="0"/>
              <a:t> </a:t>
            </a:r>
            <a:r>
              <a:rPr dirty="0" err="1"/>
              <a:t>по</a:t>
            </a:r>
            <a:r>
              <a:rPr dirty="0"/>
              <a:t>  </a:t>
            </a:r>
            <a:r>
              <a:rPr dirty="0" err="1"/>
              <a:t>контрактному</a:t>
            </a:r>
            <a:r>
              <a:rPr spc="-15" dirty="0"/>
              <a:t> </a:t>
            </a:r>
            <a:r>
              <a:rPr dirty="0" err="1"/>
              <a:t>производству</a:t>
            </a:r>
            <a:endParaRPr dirty="0"/>
          </a:p>
        </p:txBody>
      </p:sp>
      <p:sp>
        <p:nvSpPr>
          <p:cNvPr id="123" name="object 5"/>
          <p:cNvSpPr txBox="1"/>
          <p:nvPr/>
        </p:nvSpPr>
        <p:spPr>
          <a:xfrm>
            <a:off x="377963" y="4564707"/>
            <a:ext cx="3413761" cy="1973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z="1400" b="1" spc="-1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Уровень </a:t>
            </a:r>
            <a:r>
              <a:rPr spc="-15"/>
              <a:t>готовности</a:t>
            </a:r>
            <a:r>
              <a:rPr spc="-25"/>
              <a:t> </a:t>
            </a:r>
            <a:r>
              <a:rPr spc="-5"/>
              <a:t>проекта/продукта</a:t>
            </a:r>
          </a:p>
        </p:txBody>
      </p:sp>
      <p:sp>
        <p:nvSpPr>
          <p:cNvPr id="124" name="object 6"/>
          <p:cNvSpPr txBox="1"/>
          <p:nvPr/>
        </p:nvSpPr>
        <p:spPr>
          <a:xfrm>
            <a:off x="3782300" y="4599899"/>
            <a:ext cx="344297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z="800" i="1" spc="-5">
                <a:solidFill>
                  <a:srgbClr val="7E7E7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Указать уровень готовности согласно ГОСТ Р58048-2017 (от </a:t>
            </a:r>
            <a:r>
              <a:rPr spc="0"/>
              <a:t>1 до</a:t>
            </a:r>
            <a:r>
              <a:rPr spc="180"/>
              <a:t> </a:t>
            </a:r>
            <a:r>
              <a:t>9)</a:t>
            </a:r>
          </a:p>
        </p:txBody>
      </p:sp>
      <p:sp>
        <p:nvSpPr>
          <p:cNvPr id="125" name="object 7"/>
          <p:cNvSpPr txBox="1"/>
          <p:nvPr/>
        </p:nvSpPr>
        <p:spPr>
          <a:xfrm>
            <a:off x="292314" y="4960541"/>
            <a:ext cx="2459358" cy="7561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R="206375" algn="ctr">
              <a:spcBef>
                <a:spcPts val="1000"/>
              </a:spcBef>
              <a:defRPr b="1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х</a:t>
            </a:r>
          </a:p>
          <a:p>
            <a:pPr indent="12700" algn="ctr">
              <a:spcBef>
                <a:spcPts val="700"/>
              </a:spcBef>
              <a:defRPr sz="1400" spc="-17">
                <a:latin typeface="Arial"/>
                <a:ea typeface="Arial"/>
                <a:cs typeface="Arial"/>
                <a:sym typeface="Arial"/>
              </a:defRPr>
            </a:pPr>
            <a:r>
              <a:rPr dirty="0" err="1"/>
              <a:t>Уровень</a:t>
            </a:r>
            <a:r>
              <a:rPr dirty="0"/>
              <a:t> </a:t>
            </a:r>
            <a:r>
              <a:rPr dirty="0" err="1"/>
              <a:t>готовности</a:t>
            </a:r>
            <a:r>
              <a:rPr spc="45" dirty="0"/>
              <a:t> </a:t>
            </a:r>
            <a:r>
              <a:rPr spc="-11" dirty="0" err="1"/>
              <a:t>технологии</a:t>
            </a:r>
            <a:endParaRPr spc="-11" dirty="0"/>
          </a:p>
        </p:txBody>
      </p:sp>
      <p:sp>
        <p:nvSpPr>
          <p:cNvPr id="126" name="Команда разработки продукта…"/>
          <p:cNvSpPr txBox="1"/>
          <p:nvPr/>
        </p:nvSpPr>
        <p:spPr>
          <a:xfrm>
            <a:off x="282980" y="3110870"/>
            <a:ext cx="7964476" cy="9754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 indent="27940">
              <a:defRPr sz="1400" b="1" spc="-1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dirty="0" err="1"/>
              <a:t>Компетенции</a:t>
            </a:r>
            <a:r>
              <a:rPr dirty="0"/>
              <a:t> </a:t>
            </a:r>
            <a:r>
              <a:rPr dirty="0" err="1"/>
              <a:t>по</a:t>
            </a:r>
            <a:r>
              <a:rPr dirty="0"/>
              <a:t> </a:t>
            </a:r>
            <a:r>
              <a:rPr dirty="0" err="1"/>
              <a:t>реализации</a:t>
            </a:r>
            <a:r>
              <a:rPr dirty="0"/>
              <a:t> </a:t>
            </a:r>
            <a:r>
              <a:rPr dirty="0" err="1"/>
              <a:t>комплексного</a:t>
            </a:r>
            <a:r>
              <a:rPr dirty="0"/>
              <a:t> </a:t>
            </a:r>
            <a:r>
              <a:rPr dirty="0" err="1"/>
              <a:t>проекта</a:t>
            </a:r>
            <a:endParaRPr dirty="0"/>
          </a:p>
          <a:p>
            <a:pPr indent="27940">
              <a:spcBef>
                <a:spcPts val="400"/>
              </a:spcBef>
              <a:defRPr sz="1200" i="1" spc="-5">
                <a:solidFill>
                  <a:srgbClr val="7E7E7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dirty="0" err="1"/>
              <a:t>Перечислить</a:t>
            </a:r>
            <a:r>
              <a:rPr dirty="0"/>
              <a:t> </a:t>
            </a:r>
            <a:r>
              <a:rPr dirty="0" err="1"/>
              <a:t>ключевые</a:t>
            </a:r>
            <a:r>
              <a:rPr dirty="0"/>
              <a:t> </a:t>
            </a:r>
            <a:r>
              <a:rPr dirty="0" err="1"/>
              <a:t>компетенции</a:t>
            </a:r>
            <a:r>
              <a:rPr dirty="0"/>
              <a:t> </a:t>
            </a:r>
            <a:r>
              <a:rPr dirty="0" err="1"/>
              <a:t>сформированной</a:t>
            </a:r>
            <a:r>
              <a:rPr dirty="0"/>
              <a:t> </a:t>
            </a:r>
            <a:r>
              <a:rPr dirty="0" err="1"/>
              <a:t>кооперации</a:t>
            </a:r>
            <a:r>
              <a:rPr dirty="0"/>
              <a:t> с </a:t>
            </a:r>
            <a:r>
              <a:rPr dirty="0" err="1"/>
              <a:t>указанием</a:t>
            </a:r>
            <a:r>
              <a:rPr dirty="0"/>
              <a:t> </a:t>
            </a:r>
            <a:r>
              <a:rPr dirty="0" err="1"/>
              <a:t>количества</a:t>
            </a:r>
            <a:r>
              <a:rPr dirty="0"/>
              <a:t> </a:t>
            </a:r>
            <a:r>
              <a:rPr dirty="0" err="1"/>
              <a:t>специалистов</a:t>
            </a:r>
            <a:r>
              <a:rPr dirty="0"/>
              <a:t>, </a:t>
            </a:r>
          </a:p>
          <a:p>
            <a:pPr indent="27940">
              <a:spcBef>
                <a:spcPts val="400"/>
              </a:spcBef>
              <a:defRPr sz="1200" i="1" spc="-5">
                <a:solidFill>
                  <a:srgbClr val="7E7E7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dirty="0" err="1"/>
              <a:t>вовлеченных</a:t>
            </a:r>
            <a:r>
              <a:rPr dirty="0"/>
              <a:t> в </a:t>
            </a:r>
            <a:r>
              <a:rPr dirty="0" err="1"/>
              <a:t>реализацию</a:t>
            </a:r>
            <a:r>
              <a:rPr dirty="0"/>
              <a:t> </a:t>
            </a:r>
            <a:r>
              <a:rPr dirty="0" err="1"/>
              <a:t>комплексного</a:t>
            </a:r>
            <a:r>
              <a:rPr dirty="0"/>
              <a:t> </a:t>
            </a:r>
            <a:r>
              <a:rPr dirty="0" err="1"/>
              <a:t>проекта</a:t>
            </a:r>
            <a:endParaRPr dirty="0"/>
          </a:p>
        </p:txBody>
      </p:sp>
      <p:sp>
        <p:nvSpPr>
          <p:cNvPr id="127" name="object 7"/>
          <p:cNvSpPr txBox="1"/>
          <p:nvPr/>
        </p:nvSpPr>
        <p:spPr>
          <a:xfrm>
            <a:off x="2692614" y="4960541"/>
            <a:ext cx="2459357" cy="7561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R="206375" algn="ctr">
              <a:spcBef>
                <a:spcPts val="1000"/>
              </a:spcBef>
              <a:defRPr b="1">
                <a:latin typeface="Arial"/>
                <a:ea typeface="Arial"/>
                <a:cs typeface="Arial"/>
                <a:sym typeface="Arial"/>
              </a:defRPr>
            </a:pPr>
            <a:r>
              <a:t>y</a:t>
            </a:r>
          </a:p>
          <a:p>
            <a:pPr indent="12700" algn="ctr">
              <a:spcBef>
                <a:spcPts val="700"/>
              </a:spcBef>
              <a:defRPr sz="1400" spc="-17">
                <a:latin typeface="Arial"/>
                <a:ea typeface="Arial"/>
                <a:cs typeface="Arial"/>
                <a:sym typeface="Arial"/>
              </a:defRPr>
            </a:pPr>
            <a:r>
              <a:t>Уровень готовности</a:t>
            </a:r>
            <a:r>
              <a:rPr spc="45"/>
              <a:t> </a:t>
            </a:r>
            <a:r>
              <a:rPr spc="-11"/>
              <a:t>производства</a:t>
            </a:r>
          </a:p>
        </p:txBody>
      </p:sp>
      <p:sp>
        <p:nvSpPr>
          <p:cNvPr id="128" name="object 7"/>
          <p:cNvSpPr txBox="1"/>
          <p:nvPr/>
        </p:nvSpPr>
        <p:spPr>
          <a:xfrm>
            <a:off x="5016715" y="4960541"/>
            <a:ext cx="2459357" cy="7561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R="206375" algn="ctr">
              <a:spcBef>
                <a:spcPts val="1000"/>
              </a:spcBef>
              <a:defRPr b="1">
                <a:latin typeface="Arial"/>
                <a:ea typeface="Arial"/>
                <a:cs typeface="Arial"/>
                <a:sym typeface="Arial"/>
              </a:defRPr>
            </a:pPr>
            <a:r>
              <a:t>z</a:t>
            </a:r>
          </a:p>
          <a:p>
            <a:pPr indent="12700" algn="ctr">
              <a:spcBef>
                <a:spcPts val="700"/>
              </a:spcBef>
              <a:defRPr sz="1400" spc="-17">
                <a:latin typeface="Arial"/>
                <a:ea typeface="Arial"/>
                <a:cs typeface="Arial"/>
                <a:sym typeface="Arial"/>
              </a:defRPr>
            </a:pPr>
            <a:r>
              <a:t>Уровень готовности</a:t>
            </a:r>
            <a:r>
              <a:rPr spc="45"/>
              <a:t> </a:t>
            </a:r>
            <a:r>
              <a:rPr spc="-11"/>
              <a:t>интеграции</a:t>
            </a:r>
          </a:p>
        </p:txBody>
      </p:sp>
      <p:sp>
        <p:nvSpPr>
          <p:cNvPr id="129" name="object 2"/>
          <p:cNvSpPr txBox="1"/>
          <p:nvPr/>
        </p:nvSpPr>
        <p:spPr>
          <a:xfrm>
            <a:off x="6837426" y="235307"/>
            <a:ext cx="1990727" cy="192626"/>
          </a:xfrm>
          <a:prstGeom prst="rect">
            <a:avLst/>
          </a:prstGeom>
          <a:solidFill>
            <a:srgbClr val="F1F1F1">
              <a:alpha val="52159"/>
            </a:srgbClr>
          </a:solidFill>
          <a:ln w="19811">
            <a:solidFill>
              <a:srgbClr val="FFFF00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250825">
              <a:spcBef>
                <a:spcPts val="200"/>
              </a:spcBef>
              <a:defRPr sz="1200" spc="-10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Логотип</a:t>
            </a:r>
            <a:r>
              <a:rPr spc="-25"/>
              <a:t> </a:t>
            </a:r>
            <a:r>
              <a:rPr spc="-5"/>
              <a:t>организации</a:t>
            </a:r>
          </a:p>
        </p:txBody>
      </p:sp>
      <p:sp>
        <p:nvSpPr>
          <p:cNvPr id="130" name="Ресурсное обеспечение"/>
          <p:cNvSpPr txBox="1"/>
          <p:nvPr/>
        </p:nvSpPr>
        <p:spPr>
          <a:xfrm>
            <a:off x="338675" y="156289"/>
            <a:ext cx="2818653" cy="350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b="1">
                <a:solidFill>
                  <a:srgbClr val="573827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Ресурсное обеспечение</a:t>
            </a:r>
          </a:p>
        </p:txBody>
      </p:sp>
      <p:sp>
        <p:nvSpPr>
          <p:cNvPr id="131" name="Линия"/>
          <p:cNvSpPr/>
          <p:nvPr/>
        </p:nvSpPr>
        <p:spPr>
          <a:xfrm>
            <a:off x="-114257" y="538571"/>
            <a:ext cx="4401378" cy="2"/>
          </a:xfrm>
          <a:prstGeom prst="line">
            <a:avLst/>
          </a:prstGeom>
          <a:ln w="63500">
            <a:solidFill>
              <a:srgbClr val="A8998C">
                <a:alpha val="31266"/>
              </a:srgbClr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object 4"/>
          <p:cNvSpPr txBox="1"/>
          <p:nvPr/>
        </p:nvSpPr>
        <p:spPr>
          <a:xfrm>
            <a:off x="368298" y="619504"/>
            <a:ext cx="3049234" cy="1973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400"/>
              </a:spcBef>
              <a:defRPr sz="1400" b="1" spc="-7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Сроки</a:t>
            </a:r>
            <a:r>
              <a:rPr spc="-77"/>
              <a:t> </a:t>
            </a:r>
            <a:r>
              <a:t>реализации: </a:t>
            </a:r>
            <a:r>
              <a:rPr i="1">
                <a:solidFill>
                  <a:srgbClr val="000000"/>
                </a:solidFill>
              </a:rPr>
              <a:t>20хх </a:t>
            </a:r>
            <a:r>
              <a:rPr i="1" spc="0">
                <a:solidFill>
                  <a:srgbClr val="000000"/>
                </a:solidFill>
              </a:rPr>
              <a:t>–</a:t>
            </a:r>
            <a:r>
              <a:rPr i="1" spc="-196">
                <a:solidFill>
                  <a:srgbClr val="000000"/>
                </a:solidFill>
              </a:rPr>
              <a:t> </a:t>
            </a:r>
            <a:r>
              <a:rPr i="1" spc="-37">
                <a:solidFill>
                  <a:srgbClr val="000000"/>
                </a:solidFill>
              </a:rPr>
              <a:t>20хх</a:t>
            </a:r>
          </a:p>
        </p:txBody>
      </p:sp>
      <p:sp>
        <p:nvSpPr>
          <p:cNvPr id="134" name="object 5"/>
          <p:cNvSpPr txBox="1"/>
          <p:nvPr/>
        </p:nvSpPr>
        <p:spPr>
          <a:xfrm>
            <a:off x="6693196" y="496357"/>
            <a:ext cx="2248789" cy="3506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R="5080" indent="12700" algn="ctr">
              <a:defRPr sz="1200" b="1" spc="-12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Стоимость  </a:t>
            </a:r>
            <a:r>
              <a:rPr spc="-6"/>
              <a:t>комплексного </a:t>
            </a:r>
            <a:r>
              <a:t>проекта,  </a:t>
            </a:r>
            <a:r>
              <a:rPr b="0"/>
              <a:t>млн</a:t>
            </a:r>
            <a:r>
              <a:rPr b="0" spc="6"/>
              <a:t> </a:t>
            </a:r>
            <a:r>
              <a:rPr b="0" spc="-18"/>
              <a:t>руб.</a:t>
            </a:r>
          </a:p>
        </p:txBody>
      </p:sp>
      <p:sp>
        <p:nvSpPr>
          <p:cNvPr id="135" name="object 9"/>
          <p:cNvSpPr txBox="1"/>
          <p:nvPr/>
        </p:nvSpPr>
        <p:spPr>
          <a:xfrm>
            <a:off x="3949424" y="5174737"/>
            <a:ext cx="25527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2700">
              <a:spcBef>
                <a:spcPts val="100"/>
              </a:spcBef>
              <a:defRPr sz="9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50%</a:t>
            </a:r>
          </a:p>
        </p:txBody>
      </p:sp>
      <p:sp>
        <p:nvSpPr>
          <p:cNvPr id="136" name="object 13"/>
          <p:cNvSpPr/>
          <p:nvPr/>
        </p:nvSpPr>
        <p:spPr>
          <a:xfrm>
            <a:off x="6890362" y="3101353"/>
            <a:ext cx="126494" cy="97539"/>
          </a:xfrm>
          <a:prstGeom prst="rect">
            <a:avLst/>
          </a:prstGeom>
          <a:solidFill>
            <a:srgbClr val="C7B88C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137" name="object 14"/>
          <p:cNvSpPr/>
          <p:nvPr/>
        </p:nvSpPr>
        <p:spPr>
          <a:xfrm>
            <a:off x="6890362" y="2887485"/>
            <a:ext cx="126494" cy="97538"/>
          </a:xfrm>
          <a:prstGeom prst="rect">
            <a:avLst/>
          </a:prstGeom>
          <a:solidFill>
            <a:srgbClr val="3A291C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3A291C"/>
                </a:solidFill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138" name="object 15"/>
          <p:cNvSpPr txBox="1"/>
          <p:nvPr/>
        </p:nvSpPr>
        <p:spPr>
          <a:xfrm>
            <a:off x="7057749" y="2864535"/>
            <a:ext cx="1985884" cy="3417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25400">
              <a:spcBef>
                <a:spcPts val="200"/>
              </a:spcBef>
              <a:defRPr sz="900" spc="-5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Бюджетные</a:t>
            </a:r>
            <a:r>
              <a:rPr spc="-15"/>
              <a:t> </a:t>
            </a:r>
            <a:r>
              <a:t>средства </a:t>
            </a:r>
            <a:r>
              <a:rPr b="1" i="1"/>
              <a:t>ХХХ,</a:t>
            </a:r>
            <a:r>
              <a:rPr b="1" i="1" spc="-10"/>
              <a:t> </a:t>
            </a:r>
            <a:r>
              <a:rPr b="1" i="1"/>
              <a:t>ХХ</a:t>
            </a:r>
          </a:p>
          <a:p>
            <a:pPr indent="12700">
              <a:lnSpc>
                <a:spcPts val="1000"/>
              </a:lnSpc>
              <a:spcBef>
                <a:spcPts val="700"/>
              </a:spcBef>
              <a:defRPr sz="900" spc="-5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Собственные</a:t>
            </a:r>
            <a:r>
              <a:rPr spc="-25"/>
              <a:t> </a:t>
            </a:r>
            <a:r>
              <a:t>средства </a:t>
            </a:r>
            <a:r>
              <a:rPr b="1" i="1"/>
              <a:t>ХХХ,</a:t>
            </a:r>
            <a:r>
              <a:rPr b="1" i="1" spc="-10"/>
              <a:t> </a:t>
            </a:r>
            <a:r>
              <a:rPr b="1" i="1"/>
              <a:t>ХХ</a:t>
            </a:r>
          </a:p>
        </p:txBody>
      </p:sp>
      <p:sp>
        <p:nvSpPr>
          <p:cNvPr id="139" name="object 16"/>
          <p:cNvSpPr/>
          <p:nvPr/>
        </p:nvSpPr>
        <p:spPr>
          <a:xfrm>
            <a:off x="6886299" y="3280677"/>
            <a:ext cx="130556" cy="97539"/>
          </a:xfrm>
          <a:prstGeom prst="rect">
            <a:avLst/>
          </a:prstGeom>
          <a:solidFill>
            <a:srgbClr val="9E7E5F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140" name="object 17"/>
          <p:cNvSpPr txBox="1"/>
          <p:nvPr/>
        </p:nvSpPr>
        <p:spPr>
          <a:xfrm>
            <a:off x="7081750" y="3280677"/>
            <a:ext cx="1679428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lnSpc>
                <a:spcPts val="1000"/>
              </a:lnSpc>
              <a:spcBef>
                <a:spcPts val="100"/>
              </a:spcBef>
              <a:defRPr sz="900" spc="-5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Заемные</a:t>
            </a:r>
            <a:r>
              <a:rPr spc="-30"/>
              <a:t> </a:t>
            </a:r>
            <a:r>
              <a:t>средства, </a:t>
            </a:r>
            <a:r>
              <a:rPr b="1"/>
              <a:t>ХХХ,</a:t>
            </a:r>
            <a:r>
              <a:rPr b="1" spc="-10"/>
              <a:t> </a:t>
            </a:r>
            <a:r>
              <a:rPr b="1"/>
              <a:t>ХХ</a:t>
            </a:r>
          </a:p>
        </p:txBody>
      </p:sp>
      <p:sp>
        <p:nvSpPr>
          <p:cNvPr id="141" name="object 75"/>
          <p:cNvSpPr txBox="1">
            <a:spLocks noGrp="1"/>
          </p:cNvSpPr>
          <p:nvPr>
            <p:ph type="sldNum" sz="quarter" idx="4294967295"/>
          </p:nvPr>
        </p:nvSpPr>
        <p:spPr>
          <a:xfrm>
            <a:off x="4508499" y="6598462"/>
            <a:ext cx="127001" cy="135546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6</a:t>
            </a:fld>
            <a:endParaRPr/>
          </a:p>
        </p:txBody>
      </p:sp>
      <p:graphicFrame>
        <p:nvGraphicFramePr>
          <p:cNvPr id="142" name="Таблица"/>
          <p:cNvGraphicFramePr/>
          <p:nvPr>
            <p:extLst>
              <p:ext uri="{D42A27DB-BD31-4B8C-83A1-F6EECF244321}">
                <p14:modId xmlns:p14="http://schemas.microsoft.com/office/powerpoint/2010/main" val="311453153"/>
              </p:ext>
            </p:extLst>
          </p:nvPr>
        </p:nvGraphicFramePr>
        <p:xfrm>
          <a:off x="399221" y="847744"/>
          <a:ext cx="6108672" cy="2222847"/>
        </p:xfrm>
        <a:graphic>
          <a:graphicData uri="http://schemas.openxmlformats.org/drawingml/2006/table">
            <a:tbl>
              <a:tblPr bandRow="1">
                <a:tableStyleId>{4C3C2611-4C71-4FC5-86AE-919BDF0F9419}</a:tableStyleId>
              </a:tblPr>
              <a:tblGrid>
                <a:gridCol w="1018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8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81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81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81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41647">
                <a:tc>
                  <a:txBody>
                    <a:bodyPr/>
                    <a:lstStyle/>
                    <a:p>
                      <a:pPr indent="0" algn="ctr">
                        <a:defRPr sz="1800" spc="0"/>
                      </a:pPr>
                      <a:r>
                        <a:rPr sz="1300" b="1" dirty="0" smtClean="0">
                          <a:solidFill>
                            <a:srgbClr val="535353"/>
                          </a:solidFill>
                          <a:latin typeface="Arial"/>
                          <a:ea typeface="Arial"/>
                          <a:cs typeface="Arial"/>
                        </a:rPr>
                        <a:t>202</a:t>
                      </a:r>
                      <a:r>
                        <a:rPr lang="ru-RU" sz="1300" b="1" dirty="0" smtClean="0">
                          <a:solidFill>
                            <a:srgbClr val="535353"/>
                          </a:solidFill>
                          <a:latin typeface="Arial"/>
                          <a:ea typeface="Arial"/>
                          <a:cs typeface="Arial"/>
                        </a:rPr>
                        <a:t>3</a:t>
                      </a:r>
                      <a:endParaRPr sz="1300" b="1" dirty="0">
                        <a:solidFill>
                          <a:srgbClr val="535353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horzOverflow="overflow">
                    <a:lnL w="12700">
                      <a:solidFill>
                        <a:srgbClr val="A7A7A7"/>
                      </a:solidFill>
                      <a:custDash>
                        <a:ds d="100000" sp="200000"/>
                      </a:custDash>
                    </a:lnL>
                    <a:lnR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R>
                    <a:lnT w="12700">
                      <a:solidFill>
                        <a:srgbClr val="A7A7A7"/>
                      </a:solidFill>
                      <a:custDash>
                        <a:ds d="100000" sp="200000"/>
                      </a:custDash>
                    </a:lnT>
                    <a:lnB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defRPr sz="1800" spc="0"/>
                      </a:pPr>
                      <a:r>
                        <a:rPr lang="ru-RU" sz="1300" b="1" dirty="0" smtClean="0">
                          <a:solidFill>
                            <a:srgbClr val="535353"/>
                          </a:solidFill>
                          <a:latin typeface="Arial"/>
                          <a:ea typeface="Arial"/>
                          <a:cs typeface="Arial"/>
                        </a:rPr>
                        <a:t>2024</a:t>
                      </a:r>
                      <a:endParaRPr sz="1300" b="1" dirty="0">
                        <a:solidFill>
                          <a:srgbClr val="535353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horzOverflow="overflow">
                    <a:lnL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L>
                    <a:lnR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R>
                    <a:lnT w="12700">
                      <a:solidFill>
                        <a:srgbClr val="A7A7A7"/>
                      </a:solidFill>
                      <a:custDash>
                        <a:ds d="100000" sp="200000"/>
                      </a:custDash>
                    </a:lnT>
                    <a:lnB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defRPr sz="1800" spc="0"/>
                      </a:pPr>
                      <a:r>
                        <a:rPr lang="ru-RU" sz="1300" b="1" dirty="0" smtClean="0">
                          <a:solidFill>
                            <a:srgbClr val="535353"/>
                          </a:solidFill>
                          <a:latin typeface="Arial"/>
                          <a:ea typeface="Arial"/>
                          <a:cs typeface="Arial"/>
                        </a:rPr>
                        <a:t>2025</a:t>
                      </a:r>
                      <a:endParaRPr sz="1300" b="1" dirty="0">
                        <a:solidFill>
                          <a:srgbClr val="535353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horzOverflow="overflow">
                    <a:lnL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L>
                    <a:lnR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R>
                    <a:lnT w="12700">
                      <a:solidFill>
                        <a:srgbClr val="A7A7A7"/>
                      </a:solidFill>
                      <a:custDash>
                        <a:ds d="100000" sp="200000"/>
                      </a:custDash>
                    </a:lnT>
                    <a:lnB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defRPr sz="1800" spc="0"/>
                      </a:pPr>
                      <a:r>
                        <a:rPr lang="ru-RU" sz="1300" b="1" dirty="0" smtClean="0">
                          <a:solidFill>
                            <a:srgbClr val="535353"/>
                          </a:solidFill>
                          <a:latin typeface="Arial"/>
                          <a:ea typeface="Arial"/>
                          <a:cs typeface="Arial"/>
                        </a:rPr>
                        <a:t>2026</a:t>
                      </a:r>
                      <a:endParaRPr sz="1300" b="1" dirty="0">
                        <a:solidFill>
                          <a:srgbClr val="535353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horzOverflow="overflow">
                    <a:lnL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L>
                    <a:lnR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R>
                    <a:lnT w="12700">
                      <a:solidFill>
                        <a:srgbClr val="A7A7A7"/>
                      </a:solidFill>
                      <a:custDash>
                        <a:ds d="100000" sp="200000"/>
                      </a:custDash>
                    </a:lnT>
                    <a:lnB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defRPr sz="1800" spc="0"/>
                      </a:pPr>
                      <a:r>
                        <a:rPr lang="ru-RU" sz="1300" b="1" dirty="0" smtClean="0">
                          <a:solidFill>
                            <a:srgbClr val="535353"/>
                          </a:solidFill>
                          <a:latin typeface="Arial"/>
                          <a:ea typeface="Arial"/>
                          <a:cs typeface="Arial"/>
                        </a:rPr>
                        <a:t>2027</a:t>
                      </a:r>
                      <a:endParaRPr sz="1300" b="1" dirty="0">
                        <a:solidFill>
                          <a:srgbClr val="535353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horzOverflow="overflow">
                    <a:lnL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L>
                    <a:lnR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R>
                    <a:lnT w="12700">
                      <a:solidFill>
                        <a:srgbClr val="A7A7A7"/>
                      </a:solidFill>
                      <a:custDash>
                        <a:ds d="100000" sp="200000"/>
                      </a:custDash>
                    </a:lnT>
                    <a:lnB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defRPr sz="1800" spc="0"/>
                      </a:pPr>
                      <a:r>
                        <a:rPr lang="ru-RU" sz="1300" b="1" dirty="0" smtClean="0">
                          <a:solidFill>
                            <a:srgbClr val="535353"/>
                          </a:solidFill>
                          <a:latin typeface="Arial"/>
                          <a:ea typeface="Arial"/>
                          <a:cs typeface="Arial"/>
                        </a:rPr>
                        <a:t>2028</a:t>
                      </a:r>
                      <a:endParaRPr sz="1300" b="1" dirty="0">
                        <a:solidFill>
                          <a:srgbClr val="535353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horzOverflow="overflow">
                    <a:lnL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L>
                    <a:lnR w="12700">
                      <a:solidFill>
                        <a:srgbClr val="A7A7A7"/>
                      </a:solidFill>
                      <a:custDash>
                        <a:ds d="100000" sp="200000"/>
                      </a:custDash>
                    </a:lnR>
                    <a:lnT w="12700">
                      <a:solidFill>
                        <a:srgbClr val="A7A7A7"/>
                      </a:solidFill>
                      <a:custDash>
                        <a:ds d="100000" sp="200000"/>
                      </a:custDash>
                    </a:lnT>
                    <a:lnB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indent="0">
                        <a:defRPr sz="1800" spc="0">
                          <a:sym typeface="Calibri"/>
                        </a:defRPr>
                      </a:pPr>
                      <a:endParaRPr dirty="0"/>
                    </a:p>
                  </a:txBody>
                  <a:tcPr marL="0" marR="0" marT="0" marB="0" horzOverflow="overflow">
                    <a:lnL w="12700">
                      <a:solidFill>
                        <a:srgbClr val="A7A7A7"/>
                      </a:solidFill>
                      <a:custDash>
                        <a:ds d="100000" sp="200000"/>
                      </a:custDash>
                    </a:lnL>
                    <a:lnR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R>
                    <a:lnT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T>
                    <a:lnB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defRPr sz="1800" spc="0">
                          <a:sym typeface="Calibri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L>
                    <a:lnR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R>
                    <a:lnT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T>
                    <a:lnB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defRPr sz="1800" spc="0"/>
                      </a:pPr>
                      <a:r>
                        <a:rPr sz="11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</a:rPr>
                        <a:t>ОКР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L>
                    <a:lnR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R>
                    <a:lnT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T>
                    <a:lnB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defRPr sz="1800" spc="0">
                          <a:sym typeface="Calibri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L>
                    <a:lnR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R>
                    <a:lnT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T>
                    <a:lnB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defRPr sz="1800" spc="0">
                          <a:sym typeface="Calibri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L>
                    <a:lnR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R>
                    <a:lnT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T>
                    <a:lnB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defRPr sz="1800" spc="0">
                          <a:sym typeface="Calibri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L>
                    <a:lnR w="12700">
                      <a:solidFill>
                        <a:srgbClr val="A7A7A7"/>
                      </a:solidFill>
                      <a:custDash>
                        <a:ds d="100000" sp="200000"/>
                      </a:custDash>
                    </a:lnR>
                    <a:lnT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T>
                    <a:lnB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indent="0">
                        <a:defRPr sz="1800" spc="0">
                          <a:sym typeface="Calibri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12700">
                      <a:solidFill>
                        <a:srgbClr val="A7A7A7"/>
                      </a:solidFill>
                      <a:custDash>
                        <a:ds d="100000" sp="200000"/>
                      </a:custDash>
                    </a:lnL>
                    <a:lnR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R>
                    <a:lnT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T>
                    <a:lnB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defRPr sz="1800" spc="0">
                          <a:sym typeface="Calibri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L>
                    <a:lnR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R>
                    <a:lnT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T>
                    <a:lnB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defRPr sz="1800" spc="0">
                          <a:sym typeface="Calibri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L>
                    <a:lnR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R>
                    <a:lnT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T>
                    <a:lnB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defRPr sz="1800" spc="0"/>
                      </a:pPr>
                      <a:r>
                        <a:rPr sz="10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</a:rPr>
                        <a:t>Производство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L>
                    <a:lnR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R>
                    <a:lnT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T>
                    <a:lnB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defRPr sz="1800" spc="0">
                          <a:sym typeface="Calibri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L>
                    <a:lnR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R>
                    <a:lnT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T>
                    <a:lnB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defRPr sz="1800" spc="0">
                          <a:sym typeface="Calibri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L>
                    <a:lnR w="12700">
                      <a:solidFill>
                        <a:srgbClr val="A7A7A7"/>
                      </a:solidFill>
                      <a:custDash>
                        <a:ds d="100000" sp="200000"/>
                      </a:custDash>
                    </a:lnR>
                    <a:lnT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T>
                    <a:lnB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indent="0">
                        <a:defRPr sz="1800" spc="0">
                          <a:sym typeface="Calibri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12700">
                      <a:solidFill>
                        <a:srgbClr val="A7A7A7"/>
                      </a:solidFill>
                      <a:custDash>
                        <a:ds d="100000" sp="200000"/>
                      </a:custDash>
                    </a:lnL>
                    <a:lnR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R>
                    <a:lnT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T>
                    <a:lnB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defRPr sz="1800" spc="0">
                          <a:sym typeface="Calibri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L>
                    <a:lnR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R>
                    <a:lnT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T>
                    <a:lnB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defRPr sz="1800" spc="0">
                          <a:sym typeface="Calibri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L>
                    <a:lnR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R>
                    <a:lnT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T>
                    <a:lnB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defRPr sz="1800" spc="0"/>
                      </a:pPr>
                      <a:r>
                        <a:rPr sz="10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</a:rPr>
                        <a:t>Сертификация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L>
                    <a:lnR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R>
                    <a:lnT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T>
                    <a:lnB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defRPr sz="1800" spc="0">
                          <a:sym typeface="Calibri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L>
                    <a:lnR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R>
                    <a:lnT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T>
                    <a:lnB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defRPr sz="1800" spc="0">
                          <a:sym typeface="Calibri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L>
                    <a:lnR w="12700">
                      <a:solidFill>
                        <a:srgbClr val="A7A7A7"/>
                      </a:solidFill>
                      <a:custDash>
                        <a:ds d="100000" sp="200000"/>
                      </a:custDash>
                    </a:lnR>
                    <a:lnT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T>
                    <a:lnB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indent="0">
                        <a:defRPr sz="1800" spc="0">
                          <a:sym typeface="Calibri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12700">
                      <a:solidFill>
                        <a:srgbClr val="A7A7A7"/>
                      </a:solidFill>
                      <a:custDash>
                        <a:ds d="100000" sp="200000"/>
                      </a:custDash>
                    </a:lnL>
                    <a:lnR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R>
                    <a:lnT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T>
                    <a:lnB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defRPr sz="1800" spc="0">
                          <a:sym typeface="Calibri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L>
                    <a:lnR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R>
                    <a:lnT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T>
                    <a:lnB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defRPr sz="1800" spc="0">
                          <a:sym typeface="Calibri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L>
                    <a:lnR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R>
                    <a:lnT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T>
                    <a:lnB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defRPr sz="1800" spc="0">
                          <a:sym typeface="Calibri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L>
                    <a:lnR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R>
                    <a:lnT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T>
                    <a:lnB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5080" indent="0" algn="ctr">
                        <a:spcBef>
                          <a:spcPts val="100"/>
                        </a:spcBef>
                        <a:defRPr sz="1800" spc="0"/>
                      </a:pPr>
                      <a:r>
                        <a:rPr sz="1100" spc="-6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</a:rPr>
                        <a:t>Продажи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L>
                    <a:lnR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R>
                    <a:lnT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T>
                    <a:lnB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defRPr sz="1800" spc="0">
                          <a:sym typeface="Calibri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L>
                    <a:lnR w="12700">
                      <a:solidFill>
                        <a:srgbClr val="A7A7A7"/>
                      </a:solidFill>
                      <a:custDash>
                        <a:ds d="100000" sp="200000"/>
                      </a:custDash>
                    </a:lnR>
                    <a:lnT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T>
                    <a:lnB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2929">
                <a:tc>
                  <a:txBody>
                    <a:bodyPr/>
                    <a:lstStyle/>
                    <a:p>
                      <a:pPr indent="0" algn="ctr">
                        <a:defRPr sz="1800" spc="0"/>
                      </a:pPr>
                      <a:r>
                        <a:rPr sz="11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</a:rPr>
                        <a:t>Финансирование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A7A7A7"/>
                      </a:solidFill>
                      <a:custDash>
                        <a:ds d="100000" sp="200000"/>
                      </a:custDash>
                    </a:lnL>
                    <a:lnR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R>
                    <a:lnT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T>
                    <a:lnB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defRPr sz="1800" spc="0">
                          <a:sym typeface="Calibri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L>
                    <a:lnR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R>
                    <a:lnT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T>
                    <a:lnB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defRPr sz="1100" spc="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L>
                    <a:lnR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R>
                    <a:lnT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T>
                    <a:lnB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defRPr sz="1800" spc="0">
                          <a:sym typeface="Calibri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L>
                    <a:lnR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R>
                    <a:lnT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T>
                    <a:lnB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defRPr sz="1800" spc="0">
                          <a:sym typeface="Calibri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L>
                    <a:lnR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R>
                    <a:lnT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T>
                    <a:lnB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defRPr sz="1800" spc="0">
                          <a:sym typeface="Calibri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L>
                    <a:lnR w="12700">
                      <a:solidFill>
                        <a:srgbClr val="A7A7A7"/>
                      </a:solidFill>
                      <a:custDash>
                        <a:ds d="100000" sp="200000"/>
                      </a:custDash>
                    </a:lnR>
                    <a:lnT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T>
                    <a:lnB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indent="0" algn="ctr">
                        <a:defRPr sz="1100" spc="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solidFill>
                        <a:srgbClr val="A7A7A7"/>
                      </a:solidFill>
                      <a:custDash>
                        <a:ds d="100000" sp="200000"/>
                      </a:custDash>
                    </a:lnL>
                    <a:lnR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R>
                    <a:lnT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T>
                    <a:lnB w="12700">
                      <a:solidFill>
                        <a:srgbClr val="A7A7A7"/>
                      </a:solidFill>
                      <a:custDash>
                        <a:ds d="100000" sp="200000"/>
                      </a:custDash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defRPr sz="1800" spc="0">
                          <a:sym typeface="Calibri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L>
                    <a:lnR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R>
                    <a:lnT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T>
                    <a:lnB w="12700">
                      <a:solidFill>
                        <a:srgbClr val="A7A7A7"/>
                      </a:solidFill>
                      <a:custDash>
                        <a:ds d="100000" sp="200000"/>
                      </a:custDash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defRPr sz="1100" spc="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L>
                    <a:lnR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R>
                    <a:lnT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T>
                    <a:lnB w="12700">
                      <a:solidFill>
                        <a:srgbClr val="A7A7A7"/>
                      </a:solidFill>
                      <a:custDash>
                        <a:ds d="100000" sp="200000"/>
                      </a:custDash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defRPr sz="1800" spc="0">
                          <a:sym typeface="Calibri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L>
                    <a:lnR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R>
                    <a:lnT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T>
                    <a:lnB w="12700">
                      <a:solidFill>
                        <a:srgbClr val="A7A7A7"/>
                      </a:solidFill>
                      <a:custDash>
                        <a:ds d="100000" sp="200000"/>
                      </a:custDash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defRPr sz="1800" spc="0">
                          <a:sym typeface="Calibri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L>
                    <a:lnR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R>
                    <a:lnT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T>
                    <a:lnB w="12700">
                      <a:solidFill>
                        <a:srgbClr val="A7A7A7"/>
                      </a:solidFill>
                      <a:custDash>
                        <a:ds d="100000" sp="200000"/>
                      </a:custDash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defRPr sz="1800" spc="0">
                          <a:sym typeface="Calibri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L>
                    <a:lnR w="12700">
                      <a:solidFill>
                        <a:srgbClr val="A7A7A7"/>
                      </a:solidFill>
                      <a:custDash>
                        <a:ds d="100000" sp="200000"/>
                      </a:custDash>
                    </a:lnR>
                    <a:lnT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T>
                    <a:lnB w="12700">
                      <a:solidFill>
                        <a:srgbClr val="A7A7A7"/>
                      </a:solidFill>
                      <a:custDash>
                        <a:ds d="100000" sp="200000"/>
                      </a:custDash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indent="0" algn="ctr">
                        <a:defRPr sz="1100" spc="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solidFill>
                        <a:srgbClr val="A7A7A7"/>
                      </a:solidFill>
                      <a:custDash>
                        <a:ds d="100000" sp="200000"/>
                      </a:custDash>
                    </a:lnL>
                    <a:lnR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R>
                    <a:lnT w="12700">
                      <a:solidFill>
                        <a:srgbClr val="A7A7A7"/>
                      </a:solidFill>
                      <a:custDash>
                        <a:ds d="100000" sp="200000"/>
                      </a:custDash>
                    </a:lnT>
                    <a:lnB w="12700">
                      <a:solidFill>
                        <a:srgbClr val="A7A7A7"/>
                      </a:solidFill>
                      <a:custDash>
                        <a:ds d="100000" sp="200000"/>
                      </a:custDash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defRPr sz="1800" spc="0">
                          <a:sym typeface="Calibri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L>
                    <a:lnR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R>
                    <a:lnT w="12700">
                      <a:solidFill>
                        <a:srgbClr val="A7A7A7"/>
                      </a:solidFill>
                      <a:custDash>
                        <a:ds d="100000" sp="200000"/>
                      </a:custDash>
                    </a:lnT>
                    <a:lnB w="12700">
                      <a:solidFill>
                        <a:srgbClr val="A7A7A7"/>
                      </a:solidFill>
                      <a:custDash>
                        <a:ds d="100000" sp="200000"/>
                      </a:custDash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defRPr sz="1100" spc="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L>
                    <a:lnR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R>
                    <a:lnT w="12700">
                      <a:solidFill>
                        <a:srgbClr val="A7A7A7"/>
                      </a:solidFill>
                      <a:custDash>
                        <a:ds d="100000" sp="200000"/>
                      </a:custDash>
                    </a:lnT>
                    <a:lnB w="12700">
                      <a:solidFill>
                        <a:srgbClr val="A7A7A7"/>
                      </a:solidFill>
                      <a:custDash>
                        <a:ds d="100000" sp="200000"/>
                      </a:custDash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defRPr sz="1800" spc="0">
                          <a:sym typeface="Calibri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L>
                    <a:lnR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R>
                    <a:lnT w="12700">
                      <a:solidFill>
                        <a:srgbClr val="A7A7A7"/>
                      </a:solidFill>
                      <a:custDash>
                        <a:ds d="100000" sp="200000"/>
                      </a:custDash>
                    </a:lnT>
                    <a:lnB w="12700">
                      <a:solidFill>
                        <a:srgbClr val="A7A7A7"/>
                      </a:solidFill>
                      <a:custDash>
                        <a:ds d="100000" sp="200000"/>
                      </a:custDash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defRPr sz="1800" spc="0">
                          <a:sym typeface="Calibri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L>
                    <a:lnR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R>
                    <a:lnT w="12700">
                      <a:solidFill>
                        <a:srgbClr val="A7A7A7"/>
                      </a:solidFill>
                      <a:custDash>
                        <a:ds d="100000" sp="200000"/>
                      </a:custDash>
                    </a:lnT>
                    <a:lnB w="12700">
                      <a:solidFill>
                        <a:srgbClr val="A7A7A7"/>
                      </a:solidFill>
                      <a:custDash>
                        <a:ds d="100000" sp="200000"/>
                      </a:custDash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defRPr sz="1800" spc="0">
                          <a:sym typeface="Calibri"/>
                        </a:defRPr>
                      </a:pPr>
                      <a:endParaRPr dirty="0"/>
                    </a:p>
                  </a:txBody>
                  <a:tcPr marL="0" marR="0" marT="0" marB="0" horzOverflow="overflow">
                    <a:lnL w="12700">
                      <a:solidFill>
                        <a:srgbClr val="535353"/>
                      </a:solidFill>
                      <a:custDash>
                        <a:ds d="100000" sp="200000"/>
                      </a:custDash>
                    </a:lnL>
                    <a:lnR w="12700">
                      <a:solidFill>
                        <a:srgbClr val="A7A7A7"/>
                      </a:solidFill>
                      <a:custDash>
                        <a:ds d="100000" sp="200000"/>
                      </a:custDash>
                    </a:lnR>
                    <a:lnT w="12700">
                      <a:solidFill>
                        <a:srgbClr val="A7A7A7"/>
                      </a:solidFill>
                      <a:custDash>
                        <a:ds d="100000" sp="200000"/>
                      </a:custDash>
                    </a:lnT>
                    <a:lnB w="12700">
                      <a:solidFill>
                        <a:srgbClr val="A7A7A7"/>
                      </a:solidFill>
                      <a:custDash>
                        <a:ds d="100000" sp="200000"/>
                      </a:custDash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43" name="Бюджетное финансирование"/>
          <p:cNvSpPr txBox="1"/>
          <p:nvPr/>
        </p:nvSpPr>
        <p:spPr>
          <a:xfrm>
            <a:off x="481588" y="2413723"/>
            <a:ext cx="3953252" cy="261606"/>
          </a:xfrm>
          <a:prstGeom prst="rect">
            <a:avLst/>
          </a:prstGeom>
          <a:solidFill>
            <a:srgbClr val="C4B48B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>
            <a:lvl1pPr algn="ctr">
              <a:defRPr sz="11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Бюджетное финансирование</a:t>
            </a:r>
          </a:p>
        </p:txBody>
      </p:sp>
      <p:sp>
        <p:nvSpPr>
          <p:cNvPr id="144" name="Сертификация"/>
          <p:cNvSpPr txBox="1"/>
          <p:nvPr/>
        </p:nvSpPr>
        <p:spPr>
          <a:xfrm>
            <a:off x="3491786" y="1885551"/>
            <a:ext cx="1082501" cy="239269"/>
          </a:xfrm>
          <a:prstGeom prst="rect">
            <a:avLst/>
          </a:prstGeom>
          <a:solidFill>
            <a:srgbClr val="C4B48B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11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Сертификация</a:t>
            </a:r>
          </a:p>
        </p:txBody>
      </p:sp>
      <p:sp>
        <p:nvSpPr>
          <p:cNvPr id="145" name="ОКР"/>
          <p:cNvSpPr txBox="1"/>
          <p:nvPr/>
        </p:nvSpPr>
        <p:spPr>
          <a:xfrm>
            <a:off x="481586" y="1237654"/>
            <a:ext cx="3953254" cy="246217"/>
          </a:xfrm>
          <a:prstGeom prst="rect">
            <a:avLst/>
          </a:prstGeom>
          <a:solidFill>
            <a:srgbClr val="C4B48B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>
            <a:lvl1pPr algn="ctr">
              <a:defRPr sz="11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1000" dirty="0"/>
              <a:t>НИОКР</a:t>
            </a:r>
          </a:p>
        </p:txBody>
      </p:sp>
      <p:sp>
        <p:nvSpPr>
          <p:cNvPr id="146" name="Продажи"/>
          <p:cNvSpPr txBox="1"/>
          <p:nvPr/>
        </p:nvSpPr>
        <p:spPr>
          <a:xfrm>
            <a:off x="4571999" y="2136278"/>
            <a:ext cx="1935896" cy="239268"/>
          </a:xfrm>
          <a:prstGeom prst="rect">
            <a:avLst/>
          </a:prstGeom>
          <a:solidFill>
            <a:srgbClr val="93785D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11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dirty="0" err="1"/>
              <a:t>Производство</a:t>
            </a:r>
            <a:r>
              <a:rPr dirty="0"/>
              <a:t> и </a:t>
            </a:r>
            <a:r>
              <a:rPr dirty="0" err="1"/>
              <a:t>Продажи</a:t>
            </a:r>
            <a:endParaRPr dirty="0"/>
          </a:p>
        </p:txBody>
      </p:sp>
      <p:sp>
        <p:nvSpPr>
          <p:cNvPr id="147" name="Производство"/>
          <p:cNvSpPr txBox="1"/>
          <p:nvPr/>
        </p:nvSpPr>
        <p:spPr>
          <a:xfrm>
            <a:off x="2267711" y="1553991"/>
            <a:ext cx="2051979" cy="239269"/>
          </a:xfrm>
          <a:prstGeom prst="rect">
            <a:avLst/>
          </a:prstGeom>
          <a:solidFill>
            <a:srgbClr val="93785D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11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dirty="0" err="1"/>
              <a:t>Подготовка</a:t>
            </a:r>
            <a:r>
              <a:rPr dirty="0"/>
              <a:t> к  </a:t>
            </a:r>
            <a:r>
              <a:rPr dirty="0" err="1"/>
              <a:t>производству</a:t>
            </a:r>
            <a:endParaRPr dirty="0"/>
          </a:p>
        </p:txBody>
      </p:sp>
      <p:sp>
        <p:nvSpPr>
          <p:cNvPr id="148" name="Внебюджетное финансирование"/>
          <p:cNvSpPr txBox="1"/>
          <p:nvPr/>
        </p:nvSpPr>
        <p:spPr>
          <a:xfrm>
            <a:off x="481587" y="2730062"/>
            <a:ext cx="6026308" cy="239268"/>
          </a:xfrm>
          <a:prstGeom prst="rect">
            <a:avLst/>
          </a:prstGeom>
          <a:solidFill>
            <a:srgbClr val="93785D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11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dirty="0" err="1"/>
              <a:t>Внебюджетное</a:t>
            </a:r>
            <a:r>
              <a:rPr dirty="0"/>
              <a:t> </a:t>
            </a:r>
            <a:r>
              <a:rPr dirty="0" err="1"/>
              <a:t>финансирование</a:t>
            </a:r>
            <a:endParaRPr dirty="0"/>
          </a:p>
        </p:txBody>
      </p:sp>
      <p:sp>
        <p:nvSpPr>
          <p:cNvPr id="149" name="Линия"/>
          <p:cNvSpPr/>
          <p:nvPr/>
        </p:nvSpPr>
        <p:spPr>
          <a:xfrm flipV="1">
            <a:off x="4559174" y="2151246"/>
            <a:ext cx="2" cy="969570"/>
          </a:xfrm>
          <a:prstGeom prst="line">
            <a:avLst/>
          </a:prstGeom>
          <a:ln>
            <a:solidFill>
              <a:srgbClr val="BE4B48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50" name="object 4"/>
          <p:cNvSpPr txBox="1"/>
          <p:nvPr/>
        </p:nvSpPr>
        <p:spPr>
          <a:xfrm>
            <a:off x="4584825" y="3063578"/>
            <a:ext cx="1996359" cy="2539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300"/>
              </a:spcBef>
              <a:defRPr sz="1000" b="1" spc="-4">
                <a:solidFill>
                  <a:srgbClr val="3A291C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700" dirty="0" err="1"/>
              <a:t>Дата</a:t>
            </a:r>
            <a:r>
              <a:rPr sz="700" dirty="0"/>
              <a:t> </a:t>
            </a:r>
            <a:r>
              <a:rPr sz="700" dirty="0" err="1"/>
              <a:t>начала</a:t>
            </a:r>
            <a:r>
              <a:rPr sz="700" dirty="0"/>
              <a:t> </a:t>
            </a:r>
            <a:r>
              <a:rPr sz="700" dirty="0" err="1"/>
              <a:t>продаж</a:t>
            </a:r>
            <a:endParaRPr sz="700" dirty="0"/>
          </a:p>
          <a:p>
            <a:pPr indent="26668">
              <a:spcBef>
                <a:spcPts val="300"/>
              </a:spcBef>
              <a:defRPr sz="1000" i="1" spc="-23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700" dirty="0" err="1"/>
              <a:t>Например</a:t>
            </a:r>
            <a:r>
              <a:rPr sz="700" dirty="0"/>
              <a:t>:</a:t>
            </a:r>
            <a:r>
              <a:rPr sz="700" b="1" dirty="0"/>
              <a:t> 1-ое </a:t>
            </a:r>
            <a:r>
              <a:rPr sz="700" b="1" dirty="0" err="1"/>
              <a:t>полугодие</a:t>
            </a:r>
            <a:r>
              <a:rPr sz="700" b="1" dirty="0"/>
              <a:t> 2024</a:t>
            </a:r>
          </a:p>
        </p:txBody>
      </p:sp>
      <p:sp>
        <p:nvSpPr>
          <p:cNvPr id="151" name="Целевые показатели (индикаторы) эффективности реализации комплексного проекта…"/>
          <p:cNvSpPr txBox="1"/>
          <p:nvPr/>
        </p:nvSpPr>
        <p:spPr>
          <a:xfrm>
            <a:off x="207065" y="4655844"/>
            <a:ext cx="8755520" cy="4797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marR="631190" indent="104139">
              <a:defRPr sz="1400" b="1" spc="-6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dirty="0" err="1"/>
              <a:t>Целевые</a:t>
            </a:r>
            <a:r>
              <a:rPr dirty="0"/>
              <a:t> </a:t>
            </a:r>
            <a:r>
              <a:rPr dirty="0" err="1"/>
              <a:t>показатели</a:t>
            </a:r>
            <a:r>
              <a:rPr dirty="0"/>
              <a:t> (</a:t>
            </a:r>
            <a:r>
              <a:rPr dirty="0" err="1"/>
              <a:t>индикаторы</a:t>
            </a:r>
            <a:r>
              <a:rPr dirty="0"/>
              <a:t>) </a:t>
            </a:r>
            <a:r>
              <a:rPr dirty="0" err="1"/>
              <a:t>эффективности</a:t>
            </a:r>
            <a:r>
              <a:rPr dirty="0"/>
              <a:t> </a:t>
            </a:r>
            <a:r>
              <a:rPr dirty="0" err="1"/>
              <a:t>реализации</a:t>
            </a:r>
            <a:r>
              <a:rPr dirty="0"/>
              <a:t> </a:t>
            </a:r>
            <a:r>
              <a:rPr dirty="0" err="1"/>
              <a:t>комплексного</a:t>
            </a:r>
            <a:r>
              <a:rPr dirty="0"/>
              <a:t> </a:t>
            </a:r>
            <a:r>
              <a:rPr dirty="0" err="1"/>
              <a:t>проекта</a:t>
            </a:r>
            <a:r>
              <a:rPr dirty="0"/>
              <a:t> </a:t>
            </a:r>
          </a:p>
          <a:p>
            <a:pPr marR="631190" indent="104139">
              <a:defRPr sz="1300" spc="-5">
                <a:latin typeface="Arial"/>
                <a:ea typeface="Arial"/>
                <a:cs typeface="Arial"/>
                <a:sym typeface="Arial"/>
              </a:defRPr>
            </a:pPr>
            <a:r>
              <a:rPr dirty="0" err="1"/>
              <a:t>нарастающим</a:t>
            </a:r>
            <a:r>
              <a:rPr dirty="0"/>
              <a:t> </a:t>
            </a:r>
            <a:r>
              <a:rPr spc="0" dirty="0" err="1"/>
              <a:t>итогом</a:t>
            </a:r>
            <a:r>
              <a:rPr spc="0" dirty="0"/>
              <a:t> </a:t>
            </a:r>
            <a:r>
              <a:rPr spc="0" dirty="0" err="1"/>
              <a:t>на</a:t>
            </a:r>
            <a:r>
              <a:rPr spc="0" dirty="0"/>
              <a:t> </a:t>
            </a:r>
            <a:r>
              <a:rPr dirty="0" err="1"/>
              <a:t>дату</a:t>
            </a:r>
            <a:r>
              <a:rPr dirty="0"/>
              <a:t>  </a:t>
            </a:r>
            <a:r>
              <a:rPr spc="0" dirty="0" err="1"/>
              <a:t>окончания</a:t>
            </a:r>
            <a:r>
              <a:rPr spc="0" dirty="0"/>
              <a:t> </a:t>
            </a:r>
            <a:r>
              <a:rPr dirty="0" err="1"/>
              <a:t>реализации</a:t>
            </a:r>
            <a:r>
              <a:rPr dirty="0"/>
              <a:t> </a:t>
            </a:r>
            <a:r>
              <a:rPr dirty="0" err="1"/>
              <a:t>комплексного</a:t>
            </a:r>
            <a:r>
              <a:rPr spc="-94" dirty="0"/>
              <a:t> </a:t>
            </a:r>
            <a:r>
              <a:rPr dirty="0" err="1"/>
              <a:t>проекта</a:t>
            </a:r>
            <a:endParaRPr dirty="0"/>
          </a:p>
        </p:txBody>
      </p:sp>
      <p:graphicFrame>
        <p:nvGraphicFramePr>
          <p:cNvPr id="152" name="2D‑круговая диаграмма"/>
          <p:cNvGraphicFramePr/>
          <p:nvPr>
            <p:extLst>
              <p:ext uri="{D42A27DB-BD31-4B8C-83A1-F6EECF244321}">
                <p14:modId xmlns:p14="http://schemas.microsoft.com/office/powerpoint/2010/main" val="1484117377"/>
              </p:ext>
            </p:extLst>
          </p:nvPr>
        </p:nvGraphicFramePr>
        <p:xfrm>
          <a:off x="7056085" y="1092320"/>
          <a:ext cx="1523012" cy="15230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3" name="Объем производства и реализации импортозамещающей или инновационной продукции, которая будет создана в ходе реализации  комплексного проекта (с НДС, накопленным итогом)"/>
          <p:cNvSpPr txBox="1"/>
          <p:nvPr/>
        </p:nvSpPr>
        <p:spPr>
          <a:xfrm>
            <a:off x="329838" y="5331723"/>
            <a:ext cx="4559860" cy="5539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marR="5080">
              <a:spcBef>
                <a:spcPts val="400"/>
              </a:spcBef>
              <a:tabLst>
                <a:tab pos="215900" algn="l"/>
              </a:tabLst>
              <a:defRPr sz="1100">
                <a:latin typeface="Arial"/>
                <a:ea typeface="Arial"/>
                <a:cs typeface="Arial"/>
                <a:sym typeface="Arial"/>
              </a:defRPr>
            </a:pPr>
            <a:r>
              <a:rPr sz="1000" dirty="0" err="1"/>
              <a:t>Объем</a:t>
            </a:r>
            <a:r>
              <a:rPr sz="1000" dirty="0"/>
              <a:t> </a:t>
            </a:r>
            <a:r>
              <a:rPr sz="1000" spc="-4" dirty="0" err="1"/>
              <a:t>производства</a:t>
            </a:r>
            <a:r>
              <a:rPr sz="1000" spc="-4" dirty="0"/>
              <a:t> </a:t>
            </a:r>
            <a:r>
              <a:rPr sz="1000" dirty="0" err="1"/>
              <a:t>и</a:t>
            </a:r>
            <a:r>
              <a:rPr sz="1000" dirty="0"/>
              <a:t> </a:t>
            </a:r>
            <a:r>
              <a:rPr sz="1000" spc="-4" dirty="0" err="1"/>
              <a:t>реализации</a:t>
            </a:r>
            <a:r>
              <a:rPr sz="1000" spc="-4" dirty="0"/>
              <a:t> </a:t>
            </a:r>
            <a:r>
              <a:rPr sz="1000" spc="-4" dirty="0" err="1"/>
              <a:t>импортозамещающей</a:t>
            </a:r>
            <a:r>
              <a:rPr sz="1000" spc="-4" dirty="0"/>
              <a:t> </a:t>
            </a:r>
            <a:r>
              <a:rPr sz="1000" spc="-4" dirty="0" err="1"/>
              <a:t>или</a:t>
            </a:r>
            <a:r>
              <a:rPr sz="1000" spc="-4" dirty="0"/>
              <a:t> </a:t>
            </a:r>
            <a:r>
              <a:rPr sz="1000" spc="-4" dirty="0" err="1"/>
              <a:t>инновационной</a:t>
            </a:r>
            <a:r>
              <a:rPr sz="1000" spc="-4" dirty="0"/>
              <a:t> </a:t>
            </a:r>
            <a:r>
              <a:rPr sz="1000" spc="-4" dirty="0" err="1"/>
              <a:t>продукции</a:t>
            </a:r>
            <a:r>
              <a:rPr sz="1000" spc="-4" dirty="0"/>
              <a:t>, </a:t>
            </a:r>
            <a:r>
              <a:rPr sz="1000" spc="-4" dirty="0" err="1"/>
              <a:t>которая</a:t>
            </a:r>
            <a:r>
              <a:rPr sz="1000" spc="-4" dirty="0"/>
              <a:t> </a:t>
            </a:r>
            <a:r>
              <a:rPr sz="1000" spc="-4" dirty="0" err="1"/>
              <a:t>будет</a:t>
            </a:r>
            <a:r>
              <a:rPr sz="1000" spc="-4" dirty="0"/>
              <a:t> </a:t>
            </a:r>
            <a:r>
              <a:rPr sz="1000" dirty="0" err="1"/>
              <a:t>создана</a:t>
            </a:r>
            <a:r>
              <a:rPr sz="1000" dirty="0"/>
              <a:t> </a:t>
            </a:r>
            <a:r>
              <a:rPr sz="1000" dirty="0" err="1"/>
              <a:t>в</a:t>
            </a:r>
            <a:r>
              <a:rPr sz="1000" dirty="0"/>
              <a:t> </a:t>
            </a:r>
            <a:r>
              <a:rPr sz="1000" spc="-4" dirty="0" err="1"/>
              <a:t>ходе</a:t>
            </a:r>
            <a:r>
              <a:rPr sz="1000" spc="-4" dirty="0"/>
              <a:t> </a:t>
            </a:r>
            <a:r>
              <a:rPr sz="1000" spc="-4" dirty="0" err="1"/>
              <a:t>реализации</a:t>
            </a:r>
            <a:r>
              <a:rPr sz="1000" spc="-4" dirty="0"/>
              <a:t>  </a:t>
            </a:r>
            <a:r>
              <a:rPr sz="1000" spc="-4" dirty="0" err="1"/>
              <a:t>комплексного</a:t>
            </a:r>
            <a:r>
              <a:rPr sz="1000" spc="-4" dirty="0"/>
              <a:t> </a:t>
            </a:r>
            <a:r>
              <a:rPr sz="1000" dirty="0" err="1"/>
              <a:t>проекта</a:t>
            </a:r>
            <a:r>
              <a:rPr sz="1000" dirty="0"/>
              <a:t> (</a:t>
            </a:r>
            <a:r>
              <a:rPr sz="1000" dirty="0" err="1"/>
              <a:t>с</a:t>
            </a:r>
            <a:r>
              <a:rPr sz="1000" dirty="0"/>
              <a:t> </a:t>
            </a:r>
            <a:r>
              <a:rPr sz="1000" spc="-4" dirty="0"/>
              <a:t>НДС, </a:t>
            </a:r>
            <a:r>
              <a:rPr sz="1000" dirty="0" err="1"/>
              <a:t>накопленным</a:t>
            </a:r>
            <a:r>
              <a:rPr sz="1000" dirty="0"/>
              <a:t> </a:t>
            </a:r>
            <a:r>
              <a:rPr sz="1000" spc="-4" dirty="0" err="1"/>
              <a:t>итогом</a:t>
            </a:r>
            <a:r>
              <a:rPr sz="1000" spc="-4" dirty="0"/>
              <a:t>)</a:t>
            </a:r>
          </a:p>
        </p:txBody>
      </p:sp>
      <p:sp>
        <p:nvSpPr>
          <p:cNvPr id="154" name="XXXXXX тыс. руб. / XXX ед."/>
          <p:cNvSpPr txBox="1"/>
          <p:nvPr/>
        </p:nvSpPr>
        <p:spPr>
          <a:xfrm>
            <a:off x="321506" y="5121374"/>
            <a:ext cx="2457959" cy="2888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 marR="5080">
              <a:spcBef>
                <a:spcPts val="600"/>
              </a:spcBef>
              <a:tabLst>
                <a:tab pos="215900" algn="l"/>
              </a:tabLst>
              <a:defRPr sz="1400" b="1" spc="-6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XXXXXX </a:t>
            </a:r>
            <a:r>
              <a:rPr spc="0" dirty="0" err="1"/>
              <a:t>тыс</a:t>
            </a:r>
            <a:r>
              <a:rPr spc="0" dirty="0"/>
              <a:t>. </a:t>
            </a:r>
            <a:r>
              <a:rPr dirty="0" err="1"/>
              <a:t>руб</a:t>
            </a:r>
            <a:r>
              <a:rPr dirty="0"/>
              <a:t>. </a:t>
            </a:r>
            <a:r>
              <a:rPr spc="0" dirty="0"/>
              <a:t>/ </a:t>
            </a:r>
            <a:r>
              <a:rPr dirty="0"/>
              <a:t>XXX</a:t>
            </a:r>
            <a:r>
              <a:rPr spc="-70" dirty="0"/>
              <a:t> </a:t>
            </a:r>
            <a:r>
              <a:rPr dirty="0" err="1"/>
              <a:t>ед</a:t>
            </a:r>
            <a:r>
              <a:rPr dirty="0"/>
              <a:t>.</a:t>
            </a:r>
          </a:p>
        </p:txBody>
      </p:sp>
      <p:sp>
        <p:nvSpPr>
          <p:cNvPr id="155" name="Количество вновь создаваемых и модернизируемых высокотехнологичных рабочих мест в рамках реализации комплексного проекта (накопленным итогом)"/>
          <p:cNvSpPr txBox="1"/>
          <p:nvPr/>
        </p:nvSpPr>
        <p:spPr>
          <a:xfrm>
            <a:off x="329838" y="6092649"/>
            <a:ext cx="4254989" cy="5539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spcBef>
                <a:spcPts val="600"/>
              </a:spcBef>
              <a:tabLst>
                <a:tab pos="215900" algn="l"/>
              </a:tabLst>
              <a:defRPr sz="1100" spc="-4">
                <a:latin typeface="Arial"/>
                <a:ea typeface="Arial"/>
                <a:cs typeface="Arial"/>
                <a:sym typeface="Arial"/>
              </a:defRPr>
            </a:pPr>
            <a:r>
              <a:rPr sz="1000"/>
              <a:t>Количество вновь создаваемых </a:t>
            </a:r>
            <a:r>
              <a:rPr sz="1000" spc="0"/>
              <a:t>и </a:t>
            </a:r>
            <a:r>
              <a:rPr sz="1000"/>
              <a:t>модернизируемых высокотехнологичных рабочих мест </a:t>
            </a:r>
            <a:r>
              <a:rPr sz="1000" spc="0"/>
              <a:t>в </a:t>
            </a:r>
            <a:r>
              <a:rPr sz="1000"/>
              <a:t>рамках реализации</a:t>
            </a:r>
            <a:r>
              <a:rPr sz="1000" spc="-50"/>
              <a:t> </a:t>
            </a:r>
            <a:r>
              <a:rPr sz="1000"/>
              <a:t>комплексного проекта (накопленным итогом)</a:t>
            </a:r>
          </a:p>
        </p:txBody>
      </p:sp>
      <p:sp>
        <p:nvSpPr>
          <p:cNvPr id="156" name="XXX ед."/>
          <p:cNvSpPr txBox="1"/>
          <p:nvPr/>
        </p:nvSpPr>
        <p:spPr>
          <a:xfrm>
            <a:off x="321506" y="5805026"/>
            <a:ext cx="756993" cy="2888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 marR="5080">
              <a:spcBef>
                <a:spcPts val="600"/>
              </a:spcBef>
              <a:tabLst>
                <a:tab pos="215900" algn="l"/>
              </a:tabLst>
              <a:defRPr sz="1400" b="1" spc="-6">
                <a:latin typeface="Arial"/>
                <a:ea typeface="Arial"/>
                <a:cs typeface="Arial"/>
                <a:sym typeface="Arial"/>
              </a:defRPr>
            </a:pPr>
            <a:r>
              <a:t>XXX</a:t>
            </a:r>
            <a:r>
              <a:rPr spc="-70"/>
              <a:t> </a:t>
            </a:r>
            <a:r>
              <a:t>ед.</a:t>
            </a:r>
          </a:p>
        </p:txBody>
      </p:sp>
      <p:sp>
        <p:nvSpPr>
          <p:cNvPr id="157" name="Количество полученных патентов и (или) секретов производства (ноу-хау), (накопленным итогом)"/>
          <p:cNvSpPr txBox="1"/>
          <p:nvPr/>
        </p:nvSpPr>
        <p:spPr>
          <a:xfrm>
            <a:off x="4901839" y="5331723"/>
            <a:ext cx="3743879" cy="4154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spcBef>
                <a:spcPts val="600"/>
              </a:spcBef>
              <a:tabLst>
                <a:tab pos="215900" algn="l"/>
              </a:tabLst>
              <a:defRPr sz="1100" spc="-4">
                <a:latin typeface="Arial"/>
                <a:ea typeface="Arial"/>
                <a:cs typeface="Arial"/>
                <a:sym typeface="Arial"/>
              </a:defRPr>
            </a:pPr>
            <a:r>
              <a:rPr sz="1000"/>
              <a:t>Количество </a:t>
            </a:r>
            <a:r>
              <a:rPr sz="1000" spc="0"/>
              <a:t>полученных </a:t>
            </a:r>
            <a:r>
              <a:rPr sz="1000"/>
              <a:t>патентов </a:t>
            </a:r>
            <a:r>
              <a:rPr sz="1000" spc="0"/>
              <a:t>и </a:t>
            </a:r>
            <a:r>
              <a:rPr sz="1000"/>
              <a:t>(или) секретов производства (ноу-хау), </a:t>
            </a:r>
            <a:r>
              <a:rPr sz="1000" spc="0"/>
              <a:t>(накопленным </a:t>
            </a:r>
            <a:r>
              <a:rPr sz="1000"/>
              <a:t>итогом)</a:t>
            </a:r>
          </a:p>
        </p:txBody>
      </p:sp>
      <p:sp>
        <p:nvSpPr>
          <p:cNvPr id="158" name="X ед."/>
          <p:cNvSpPr txBox="1"/>
          <p:nvPr/>
        </p:nvSpPr>
        <p:spPr>
          <a:xfrm>
            <a:off x="4893507" y="5121374"/>
            <a:ext cx="521334" cy="2888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 marR="5080">
              <a:spcBef>
                <a:spcPts val="600"/>
              </a:spcBef>
              <a:tabLst>
                <a:tab pos="215900" algn="l"/>
              </a:tabLst>
              <a:defRPr sz="1400" b="1" spc="-6">
                <a:latin typeface="Arial"/>
                <a:ea typeface="Arial"/>
                <a:cs typeface="Arial"/>
                <a:sym typeface="Arial"/>
              </a:defRPr>
            </a:pPr>
            <a:r>
              <a:t>X</a:t>
            </a:r>
            <a:r>
              <a:rPr spc="-70"/>
              <a:t> </a:t>
            </a:r>
            <a:r>
              <a:t>ед.</a:t>
            </a:r>
          </a:p>
        </p:txBody>
      </p:sp>
      <p:sp>
        <p:nvSpPr>
          <p:cNvPr id="159" name="Объем экспорта продукции, которая будет создана в ходе реализации комплексного проекта (накопленным итогом)"/>
          <p:cNvSpPr txBox="1"/>
          <p:nvPr/>
        </p:nvSpPr>
        <p:spPr>
          <a:xfrm>
            <a:off x="4901839" y="6092649"/>
            <a:ext cx="3963995" cy="4154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spcBef>
                <a:spcPts val="600"/>
              </a:spcBef>
              <a:tabLst>
                <a:tab pos="215900" algn="l"/>
              </a:tabLst>
              <a:defRPr sz="1100" spc="-4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1000"/>
              <a:t>Объем экспорта продукции, которая будет создана в ходе реализации комплексного проекта (накопленным итогом)</a:t>
            </a:r>
          </a:p>
        </p:txBody>
      </p:sp>
      <p:sp>
        <p:nvSpPr>
          <p:cNvPr id="160" name="XХХ тыс.  долл. США, Z ед."/>
          <p:cNvSpPr txBox="1"/>
          <p:nvPr/>
        </p:nvSpPr>
        <p:spPr>
          <a:xfrm>
            <a:off x="4893507" y="5805026"/>
            <a:ext cx="2468998" cy="2888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 marR="5080">
              <a:spcBef>
                <a:spcPts val="600"/>
              </a:spcBef>
              <a:tabLst>
                <a:tab pos="215900" algn="l"/>
              </a:tabLst>
              <a:defRPr sz="1400" b="1" spc="-6">
                <a:latin typeface="Arial"/>
                <a:ea typeface="Arial"/>
                <a:cs typeface="Arial"/>
                <a:sym typeface="Arial"/>
              </a:defRPr>
            </a:pPr>
            <a:r>
              <a:t>XХХ тыс.  долл. </a:t>
            </a:r>
            <a:r>
              <a:rPr spc="-25"/>
              <a:t>США, </a:t>
            </a:r>
            <a:r>
              <a:rPr spc="0"/>
              <a:t>Z</a:t>
            </a:r>
            <a:r>
              <a:rPr spc="70"/>
              <a:t> </a:t>
            </a:r>
            <a:r>
              <a:t>ед.</a:t>
            </a:r>
          </a:p>
        </p:txBody>
      </p:sp>
      <p:sp>
        <p:nvSpPr>
          <p:cNvPr id="161" name="object 2"/>
          <p:cNvSpPr txBox="1"/>
          <p:nvPr/>
        </p:nvSpPr>
        <p:spPr>
          <a:xfrm>
            <a:off x="6837426" y="235307"/>
            <a:ext cx="1990727" cy="192626"/>
          </a:xfrm>
          <a:prstGeom prst="rect">
            <a:avLst/>
          </a:prstGeom>
          <a:solidFill>
            <a:srgbClr val="F1F1F1">
              <a:alpha val="52159"/>
            </a:srgbClr>
          </a:solidFill>
          <a:ln w="19811">
            <a:solidFill>
              <a:srgbClr val="FFFF00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250825">
              <a:spcBef>
                <a:spcPts val="200"/>
              </a:spcBef>
              <a:defRPr sz="1200" spc="-10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Логотип</a:t>
            </a:r>
            <a:r>
              <a:rPr spc="-25"/>
              <a:t> </a:t>
            </a:r>
            <a:r>
              <a:rPr spc="-5"/>
              <a:t>организации</a:t>
            </a:r>
          </a:p>
        </p:txBody>
      </p:sp>
      <p:sp>
        <p:nvSpPr>
          <p:cNvPr id="162" name="Финансовый план комплексного проекта"/>
          <p:cNvSpPr txBox="1"/>
          <p:nvPr/>
        </p:nvSpPr>
        <p:spPr>
          <a:xfrm>
            <a:off x="338675" y="156289"/>
            <a:ext cx="4795797" cy="350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b="1">
                <a:solidFill>
                  <a:srgbClr val="573827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Финансовый план комплексного проекта</a:t>
            </a:r>
          </a:p>
        </p:txBody>
      </p:sp>
      <p:sp>
        <p:nvSpPr>
          <p:cNvPr id="163" name="Линия"/>
          <p:cNvSpPr/>
          <p:nvPr/>
        </p:nvSpPr>
        <p:spPr>
          <a:xfrm>
            <a:off x="53169" y="538571"/>
            <a:ext cx="5194260" cy="2"/>
          </a:xfrm>
          <a:prstGeom prst="line">
            <a:avLst/>
          </a:prstGeom>
          <a:ln w="63500">
            <a:solidFill>
              <a:srgbClr val="A8998C">
                <a:alpha val="31266"/>
              </a:srgbClr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64" name="50%"/>
          <p:cNvSpPr txBox="1"/>
          <p:nvPr/>
        </p:nvSpPr>
        <p:spPr>
          <a:xfrm>
            <a:off x="7243875" y="1717484"/>
            <a:ext cx="434581" cy="2765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algn="ctr">
              <a:defRPr sz="13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50%</a:t>
            </a:r>
          </a:p>
        </p:txBody>
      </p:sp>
      <p:sp>
        <p:nvSpPr>
          <p:cNvPr id="165" name="15%"/>
          <p:cNvSpPr txBox="1"/>
          <p:nvPr/>
        </p:nvSpPr>
        <p:spPr>
          <a:xfrm>
            <a:off x="7833400" y="1297415"/>
            <a:ext cx="434580" cy="2765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algn="ctr">
              <a:defRPr sz="13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15%</a:t>
            </a:r>
          </a:p>
        </p:txBody>
      </p:sp>
      <p:sp>
        <p:nvSpPr>
          <p:cNvPr id="166" name="35%"/>
          <p:cNvSpPr txBox="1"/>
          <p:nvPr/>
        </p:nvSpPr>
        <p:spPr>
          <a:xfrm>
            <a:off x="7953548" y="1899693"/>
            <a:ext cx="434581" cy="2765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algn="ctr">
              <a:defRPr sz="13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35%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248F28E-E1C5-9264-9420-5CDC652DDFFD}"/>
              </a:ext>
            </a:extLst>
          </p:cNvPr>
          <p:cNvSpPr txBox="1"/>
          <p:nvPr/>
        </p:nvSpPr>
        <p:spPr>
          <a:xfrm>
            <a:off x="288934" y="3307647"/>
            <a:ext cx="8673651" cy="46166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1200" b="1" spc="-6" dirty="0">
                <a:solidFill>
                  <a:srgbClr val="663300"/>
                </a:solidFill>
                <a:latin typeface="Arial"/>
                <a:cs typeface="Arial"/>
              </a:rPr>
              <a:t>План-график бюджетного финансирования, млн руб</a:t>
            </a:r>
            <a:r>
              <a:rPr lang="ru-RU" sz="1200" b="1" spc="-6" dirty="0" smtClean="0">
                <a:solidFill>
                  <a:srgbClr val="663300"/>
                </a:solidFill>
                <a:latin typeface="Arial"/>
                <a:cs typeface="Arial"/>
              </a:rPr>
              <a:t>. (согласно вкладке «Размер субсидии по годам» Финансовой модели КП)</a:t>
            </a:r>
            <a:endParaRPr lang="ru-RU" sz="1200" b="1" spc="-6" dirty="0">
              <a:solidFill>
                <a:srgbClr val="663300"/>
              </a:solidFill>
              <a:latin typeface="Arial"/>
              <a:cs typeface="Arial"/>
            </a:endParaRPr>
          </a:p>
        </p:txBody>
      </p:sp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A1383E9C-1B79-2921-E9DF-AA2309FC2C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7748277"/>
              </p:ext>
            </p:extLst>
          </p:nvPr>
        </p:nvGraphicFramePr>
        <p:xfrm>
          <a:off x="356183" y="3723250"/>
          <a:ext cx="8471970" cy="8910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47197">
                  <a:extLst>
                    <a:ext uri="{9D8B030D-6E8A-4147-A177-3AD203B41FA5}">
                      <a16:colId xmlns:a16="http://schemas.microsoft.com/office/drawing/2014/main" val="141307268"/>
                    </a:ext>
                  </a:extLst>
                </a:gridCol>
                <a:gridCol w="847197">
                  <a:extLst>
                    <a:ext uri="{9D8B030D-6E8A-4147-A177-3AD203B41FA5}">
                      <a16:colId xmlns:a16="http://schemas.microsoft.com/office/drawing/2014/main" val="4071659474"/>
                    </a:ext>
                  </a:extLst>
                </a:gridCol>
                <a:gridCol w="847197">
                  <a:extLst>
                    <a:ext uri="{9D8B030D-6E8A-4147-A177-3AD203B41FA5}">
                      <a16:colId xmlns:a16="http://schemas.microsoft.com/office/drawing/2014/main" val="220202789"/>
                    </a:ext>
                  </a:extLst>
                </a:gridCol>
                <a:gridCol w="847197">
                  <a:extLst>
                    <a:ext uri="{9D8B030D-6E8A-4147-A177-3AD203B41FA5}">
                      <a16:colId xmlns:a16="http://schemas.microsoft.com/office/drawing/2014/main" val="196141685"/>
                    </a:ext>
                  </a:extLst>
                </a:gridCol>
                <a:gridCol w="847197">
                  <a:extLst>
                    <a:ext uri="{9D8B030D-6E8A-4147-A177-3AD203B41FA5}">
                      <a16:colId xmlns:a16="http://schemas.microsoft.com/office/drawing/2014/main" val="320230003"/>
                    </a:ext>
                  </a:extLst>
                </a:gridCol>
                <a:gridCol w="847197">
                  <a:extLst>
                    <a:ext uri="{9D8B030D-6E8A-4147-A177-3AD203B41FA5}">
                      <a16:colId xmlns:a16="http://schemas.microsoft.com/office/drawing/2014/main" val="942425588"/>
                    </a:ext>
                  </a:extLst>
                </a:gridCol>
                <a:gridCol w="847197">
                  <a:extLst>
                    <a:ext uri="{9D8B030D-6E8A-4147-A177-3AD203B41FA5}">
                      <a16:colId xmlns:a16="http://schemas.microsoft.com/office/drawing/2014/main" val="939057890"/>
                    </a:ext>
                  </a:extLst>
                </a:gridCol>
                <a:gridCol w="847197">
                  <a:extLst>
                    <a:ext uri="{9D8B030D-6E8A-4147-A177-3AD203B41FA5}">
                      <a16:colId xmlns:a16="http://schemas.microsoft.com/office/drawing/2014/main" val="2932230898"/>
                    </a:ext>
                  </a:extLst>
                </a:gridCol>
                <a:gridCol w="847197">
                  <a:extLst>
                    <a:ext uri="{9D8B030D-6E8A-4147-A177-3AD203B41FA5}">
                      <a16:colId xmlns:a16="http://schemas.microsoft.com/office/drawing/2014/main" val="2539048888"/>
                    </a:ext>
                  </a:extLst>
                </a:gridCol>
                <a:gridCol w="847197">
                  <a:extLst>
                    <a:ext uri="{9D8B030D-6E8A-4147-A177-3AD203B41FA5}">
                      <a16:colId xmlns:a16="http://schemas.microsoft.com/office/drawing/2014/main" val="3839394539"/>
                    </a:ext>
                  </a:extLst>
                </a:gridCol>
              </a:tblGrid>
              <a:tr h="222772">
                <a:tc gridSpan="2">
                  <a:txBody>
                    <a:bodyPr/>
                    <a:lstStyle/>
                    <a:p>
                      <a:pPr algn="ctr"/>
                      <a:r>
                        <a:rPr lang="ru-RU" sz="800" dirty="0"/>
                        <a:t>1 этап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381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/>
                        <a:t>2 этап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8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381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/>
                        <a:t>3 этап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8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381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/>
                        <a:t>4 этап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8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381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/>
                        <a:t>5 этап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0005040"/>
                  </a:ext>
                </a:extLst>
              </a:tr>
              <a:tr h="222772">
                <a:tc gridSpan="2">
                  <a:txBody>
                    <a:bodyPr/>
                    <a:lstStyle/>
                    <a:p>
                      <a:pPr algn="ctr"/>
                      <a:r>
                        <a:rPr lang="ru-RU" sz="800" dirty="0"/>
                        <a:t>Х ХХХ,ХХ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381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/>
                        <a:t>Х ХХХ,ХХ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381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/>
                        <a:t>Х ХХХ,ХХ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381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/>
                        <a:t>Х ХХХ,ХХ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381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/>
                        <a:t>Х ХХХ,ХХ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381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/>
                        <a:t>Х ХХХ,ХХ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381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/>
                        <a:t>Х ХХХ,ХХ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381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/>
                        <a:t>Х ХХХ,ХХ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381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/>
                        <a:t>Х ХХХ,ХХ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8383890"/>
                  </a:ext>
                </a:extLst>
              </a:tr>
              <a:tr h="222772">
                <a:tc>
                  <a:txBody>
                    <a:bodyPr/>
                    <a:lstStyle/>
                    <a:p>
                      <a:pPr algn="ctr"/>
                      <a:r>
                        <a:rPr lang="ru-RU" sz="800" dirty="0"/>
                        <a:t>01.10-31.12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/>
                        <a:t>01.01.-30.09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/>
                        <a:t>01.10-31.12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/>
                        <a:t>01.01.-30.09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/>
                        <a:t>01.10-31.12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/>
                        <a:t>01.01.-30.09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/>
                        <a:t>01.10-31.12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/>
                        <a:t>01.01.-30.09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/>
                        <a:t>01.10-31.12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/>
                        <a:t>01.01.-30.09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2307883"/>
                  </a:ext>
                </a:extLst>
              </a:tr>
              <a:tr h="222772">
                <a:tc>
                  <a:txBody>
                    <a:bodyPr/>
                    <a:lstStyle/>
                    <a:p>
                      <a:pPr marL="0" marR="0" lvl="0" indent="381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/>
                        <a:t>Х ХХХ,ХХ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381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/>
                        <a:t>Х ХХХ,ХХ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381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/>
                        <a:t>Х ХХХ,ХХ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381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/>
                        <a:t>Х ХХХ,ХХ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381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/>
                        <a:t>Х ХХХ,ХХ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381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/>
                        <a:t>Х ХХХ,ХХ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381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/>
                        <a:t>Х ХХХ,ХХ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381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/>
                        <a:t>Х ХХХ,ХХ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381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/>
                        <a:t>Х ХХХ,ХХ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381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/>
                        <a:t>Х ХХХ,ХХ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2824287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object 4"/>
          <p:cNvSpPr txBox="1"/>
          <p:nvPr/>
        </p:nvSpPr>
        <p:spPr>
          <a:xfrm>
            <a:off x="257149" y="863986"/>
            <a:ext cx="8869045" cy="7053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z="1400" b="1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Основные </a:t>
            </a:r>
            <a:r>
              <a:rPr spc="-5"/>
              <a:t>финансовые показатели </a:t>
            </a:r>
            <a:r>
              <a:rPr spc="-10"/>
              <a:t>комплексного</a:t>
            </a:r>
            <a:r>
              <a:rPr spc="-70"/>
              <a:t> </a:t>
            </a:r>
            <a:r>
              <a:rPr spc="-5"/>
              <a:t>проекта</a:t>
            </a:r>
          </a:p>
          <a:p>
            <a:pPr marR="897888">
              <a:spcBef>
                <a:spcPts val="800"/>
              </a:spcBef>
              <a:defRPr sz="1400" spc="-6">
                <a:latin typeface="Arial"/>
                <a:ea typeface="Arial"/>
                <a:cs typeface="Arial"/>
                <a:sym typeface="Arial"/>
              </a:defRPr>
            </a:pPr>
            <a:r>
              <a:t>Показатели </a:t>
            </a:r>
            <a:r>
              <a:rPr spc="0"/>
              <a:t>финансовой и </a:t>
            </a:r>
            <a:r>
              <a:t>социально-экономической эффективности реализации комплексного проекта </a:t>
            </a:r>
            <a:r>
              <a:rPr spc="0"/>
              <a:t>на </a:t>
            </a:r>
            <a:r>
              <a:t>дату  </a:t>
            </a:r>
            <a:r>
              <a:rPr spc="0"/>
              <a:t>окончания </a:t>
            </a:r>
            <a:r>
              <a:t>промышленной реализации комплексного</a:t>
            </a:r>
            <a:r>
              <a:rPr spc="-145"/>
              <a:t> </a:t>
            </a:r>
            <a:r>
              <a:t>проекта</a:t>
            </a:r>
          </a:p>
        </p:txBody>
      </p:sp>
      <p:sp>
        <p:nvSpPr>
          <p:cNvPr id="169" name="object 9"/>
          <p:cNvSpPr txBox="1"/>
          <p:nvPr/>
        </p:nvSpPr>
        <p:spPr>
          <a:xfrm>
            <a:off x="3873224" y="2393051"/>
            <a:ext cx="25527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2700">
              <a:spcBef>
                <a:spcPts val="100"/>
              </a:spcBef>
              <a:defRPr sz="9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50%</a:t>
            </a:r>
          </a:p>
        </p:txBody>
      </p:sp>
      <p:sp>
        <p:nvSpPr>
          <p:cNvPr id="170" name="Срок окупаемости комплексного проекта (дисконтированный)"/>
          <p:cNvSpPr txBox="1"/>
          <p:nvPr/>
        </p:nvSpPr>
        <p:spPr>
          <a:xfrm>
            <a:off x="253638" y="2434127"/>
            <a:ext cx="4559860" cy="4920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marR="5080">
              <a:spcBef>
                <a:spcPts val="400"/>
              </a:spcBef>
              <a:tabLst>
                <a:tab pos="215900" algn="l"/>
              </a:tabLst>
              <a:defRPr sz="1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Срок окупаемости комплексного проекта (дисконтированный)</a:t>
            </a:r>
          </a:p>
        </p:txBody>
      </p:sp>
      <p:sp>
        <p:nvSpPr>
          <p:cNvPr id="171" name="X лет"/>
          <p:cNvSpPr txBox="1"/>
          <p:nvPr/>
        </p:nvSpPr>
        <p:spPr>
          <a:xfrm>
            <a:off x="245306" y="2185141"/>
            <a:ext cx="554412" cy="2888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 marR="5080">
              <a:spcBef>
                <a:spcPts val="600"/>
              </a:spcBef>
              <a:tabLst>
                <a:tab pos="215900" algn="l"/>
              </a:tabLst>
              <a:defRPr sz="1400" b="1" spc="-6">
                <a:latin typeface="Arial"/>
                <a:ea typeface="Arial"/>
                <a:cs typeface="Arial"/>
                <a:sym typeface="Arial"/>
              </a:defRPr>
            </a:pPr>
            <a:r>
              <a:t>X</a:t>
            </a:r>
            <a:r>
              <a:rPr spc="-70"/>
              <a:t> </a:t>
            </a:r>
            <a:r>
              <a:t>лет</a:t>
            </a:r>
          </a:p>
        </p:txBody>
      </p:sp>
      <p:sp>
        <p:nvSpPr>
          <p:cNvPr id="172" name="Внутренняя норма доходности (IRR)"/>
          <p:cNvSpPr txBox="1"/>
          <p:nvPr/>
        </p:nvSpPr>
        <p:spPr>
          <a:xfrm>
            <a:off x="266338" y="3778206"/>
            <a:ext cx="4559860" cy="2888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spcBef>
                <a:spcPts val="600"/>
              </a:spcBef>
              <a:tabLst>
                <a:tab pos="215900" algn="l"/>
              </a:tabLst>
              <a:defRPr sz="1400" spc="-6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Внутренняя норма доходности (IRR)</a:t>
            </a:r>
          </a:p>
        </p:txBody>
      </p:sp>
      <p:sp>
        <p:nvSpPr>
          <p:cNvPr id="173" name="XXX %"/>
          <p:cNvSpPr txBox="1"/>
          <p:nvPr/>
        </p:nvSpPr>
        <p:spPr>
          <a:xfrm>
            <a:off x="258006" y="3529220"/>
            <a:ext cx="655466" cy="2888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 marR="5080">
              <a:spcBef>
                <a:spcPts val="600"/>
              </a:spcBef>
              <a:tabLst>
                <a:tab pos="215900" algn="l"/>
              </a:tabLst>
              <a:defRPr sz="1400" b="1" spc="-6">
                <a:latin typeface="Arial"/>
                <a:ea typeface="Arial"/>
                <a:cs typeface="Arial"/>
                <a:sym typeface="Arial"/>
              </a:defRPr>
            </a:pPr>
            <a:r>
              <a:t>XXX</a:t>
            </a:r>
            <a:r>
              <a:rPr spc="-70"/>
              <a:t> </a:t>
            </a:r>
            <a:r>
              <a:t>%</a:t>
            </a:r>
          </a:p>
        </p:txBody>
      </p:sp>
      <p:sp>
        <p:nvSpPr>
          <p:cNvPr id="174" name="Чистая приведенная стоимость комплексного проекта (NPV)"/>
          <p:cNvSpPr txBox="1"/>
          <p:nvPr/>
        </p:nvSpPr>
        <p:spPr>
          <a:xfrm>
            <a:off x="4825639" y="2434127"/>
            <a:ext cx="3921848" cy="4920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spcBef>
                <a:spcPts val="600"/>
              </a:spcBef>
              <a:tabLst>
                <a:tab pos="215900" algn="l"/>
              </a:tabLst>
              <a:defRPr sz="1400" spc="-6">
                <a:latin typeface="Arial"/>
                <a:ea typeface="Arial"/>
                <a:cs typeface="Arial"/>
                <a:sym typeface="Arial"/>
              </a:defRPr>
            </a:pPr>
            <a:r>
              <a:t>Чистая приведенная стоимость </a:t>
            </a:r>
            <a:r>
              <a:rPr spc="0"/>
              <a:t>комплексного проекта </a:t>
            </a:r>
            <a:r>
              <a:t>(NPV)</a:t>
            </a:r>
          </a:p>
        </p:txBody>
      </p:sp>
      <p:sp>
        <p:nvSpPr>
          <p:cNvPr id="175" name="XХХХХХХ тыс. руб."/>
          <p:cNvSpPr txBox="1"/>
          <p:nvPr/>
        </p:nvSpPr>
        <p:spPr>
          <a:xfrm>
            <a:off x="4817307" y="2185141"/>
            <a:ext cx="1763562" cy="2888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 marR="5080">
              <a:spcBef>
                <a:spcPts val="600"/>
              </a:spcBef>
              <a:tabLst>
                <a:tab pos="215900" algn="l"/>
              </a:tabLst>
              <a:defRPr sz="1400" b="1" spc="-6">
                <a:latin typeface="Arial"/>
                <a:ea typeface="Arial"/>
                <a:cs typeface="Arial"/>
                <a:sym typeface="Arial"/>
              </a:defRPr>
            </a:pPr>
            <a:r>
              <a:t>XХХХХХХ</a:t>
            </a:r>
            <a:r>
              <a:rPr spc="-70"/>
              <a:t> </a:t>
            </a:r>
            <a:r>
              <a:t>тыс. руб.</a:t>
            </a:r>
          </a:p>
        </p:txBody>
      </p:sp>
      <p:sp>
        <p:nvSpPr>
          <p:cNvPr id="176" name="Коэффициент бюджетной эффективности без учета страховых взносов"/>
          <p:cNvSpPr txBox="1"/>
          <p:nvPr/>
        </p:nvSpPr>
        <p:spPr>
          <a:xfrm>
            <a:off x="4838339" y="3778206"/>
            <a:ext cx="4238341" cy="4920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spcBef>
                <a:spcPts val="600"/>
              </a:spcBef>
              <a:tabLst>
                <a:tab pos="215900" algn="l"/>
              </a:tabLst>
              <a:defRPr sz="1400" spc="-6">
                <a:latin typeface="Arial"/>
                <a:ea typeface="Arial"/>
                <a:cs typeface="Arial"/>
                <a:sym typeface="Arial"/>
              </a:defRPr>
            </a:pPr>
            <a:r>
              <a:t>Коэффициент </a:t>
            </a:r>
            <a:r>
              <a:rPr spc="0"/>
              <a:t>бюджетной </a:t>
            </a:r>
            <a:r>
              <a:t>эффективности </a:t>
            </a:r>
            <a:r>
              <a:rPr spc="0"/>
              <a:t>без </a:t>
            </a:r>
            <a:r>
              <a:t>учета страховых взносов</a:t>
            </a:r>
          </a:p>
        </p:txBody>
      </p:sp>
      <p:sp>
        <p:nvSpPr>
          <p:cNvPr id="177" name="XXX"/>
          <p:cNvSpPr txBox="1"/>
          <p:nvPr/>
        </p:nvSpPr>
        <p:spPr>
          <a:xfrm>
            <a:off x="4830007" y="3529220"/>
            <a:ext cx="457626" cy="2888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marR="5080">
              <a:spcBef>
                <a:spcPts val="600"/>
              </a:spcBef>
              <a:tabLst>
                <a:tab pos="215900" algn="l"/>
              </a:tabLst>
              <a:defRPr sz="1400" b="1" spc="-6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XXX</a:t>
            </a:r>
          </a:p>
        </p:txBody>
      </p:sp>
      <p:sp>
        <p:nvSpPr>
          <p:cNvPr id="178" name="object 2"/>
          <p:cNvSpPr txBox="1"/>
          <p:nvPr/>
        </p:nvSpPr>
        <p:spPr>
          <a:xfrm>
            <a:off x="6837426" y="235307"/>
            <a:ext cx="1990727" cy="192626"/>
          </a:xfrm>
          <a:prstGeom prst="rect">
            <a:avLst/>
          </a:prstGeom>
          <a:solidFill>
            <a:srgbClr val="F1F1F1">
              <a:alpha val="52159"/>
            </a:srgbClr>
          </a:solidFill>
          <a:ln w="19811">
            <a:solidFill>
              <a:srgbClr val="FFFF00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250825">
              <a:spcBef>
                <a:spcPts val="200"/>
              </a:spcBef>
              <a:defRPr sz="1200" spc="-10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Логотип</a:t>
            </a:r>
            <a:r>
              <a:rPr spc="-25"/>
              <a:t> </a:t>
            </a:r>
            <a:r>
              <a:rPr spc="-5"/>
              <a:t>организации</a:t>
            </a:r>
          </a:p>
        </p:txBody>
      </p:sp>
      <p:sp>
        <p:nvSpPr>
          <p:cNvPr id="179" name="Финансовый план комплексного проекта"/>
          <p:cNvSpPr txBox="1"/>
          <p:nvPr/>
        </p:nvSpPr>
        <p:spPr>
          <a:xfrm>
            <a:off x="338676" y="156289"/>
            <a:ext cx="5518543" cy="350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b="1">
                <a:solidFill>
                  <a:srgbClr val="573827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Финансовые показатели комплексного проекта</a:t>
            </a:r>
          </a:p>
        </p:txBody>
      </p:sp>
      <p:sp>
        <p:nvSpPr>
          <p:cNvPr id="180" name="Линия"/>
          <p:cNvSpPr/>
          <p:nvPr/>
        </p:nvSpPr>
        <p:spPr>
          <a:xfrm>
            <a:off x="-114258" y="538571"/>
            <a:ext cx="5194260" cy="2"/>
          </a:xfrm>
          <a:prstGeom prst="line">
            <a:avLst/>
          </a:prstGeom>
          <a:ln w="63500">
            <a:solidFill>
              <a:srgbClr val="A8998C">
                <a:alpha val="31266"/>
              </a:srgbClr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81" name="object 4"/>
          <p:cNvSpPr txBox="1"/>
          <p:nvPr/>
        </p:nvSpPr>
        <p:spPr>
          <a:xfrm>
            <a:off x="257149" y="4648586"/>
            <a:ext cx="8869045" cy="11117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z="1400" b="1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Ключевые риски реализации</a:t>
            </a:r>
            <a:r>
              <a:rPr spc="-5"/>
              <a:t> </a:t>
            </a:r>
            <a:r>
              <a:rPr spc="-10"/>
              <a:t>комплексного</a:t>
            </a:r>
            <a:r>
              <a:rPr spc="-70"/>
              <a:t> </a:t>
            </a:r>
            <a:r>
              <a:rPr spc="-5"/>
              <a:t>проекта</a:t>
            </a:r>
          </a:p>
          <a:p>
            <a:pPr marL="228600" marR="897888" indent="-228600">
              <a:spcBef>
                <a:spcPts val="800"/>
              </a:spcBef>
              <a:buSzPct val="100000"/>
              <a:buChar char="•"/>
              <a:defRPr sz="1400" spc="-6">
                <a:latin typeface="Arial"/>
                <a:ea typeface="Arial"/>
                <a:cs typeface="Arial"/>
                <a:sym typeface="Arial"/>
              </a:defRPr>
            </a:pPr>
            <a:r>
              <a:t>Риск 1</a:t>
            </a:r>
          </a:p>
          <a:p>
            <a:pPr marL="228600" marR="897888" indent="-228600">
              <a:spcBef>
                <a:spcPts val="800"/>
              </a:spcBef>
              <a:buSzPct val="100000"/>
              <a:buChar char="•"/>
              <a:defRPr sz="1400" spc="-6">
                <a:latin typeface="Arial"/>
                <a:ea typeface="Arial"/>
                <a:cs typeface="Arial"/>
                <a:sym typeface="Arial"/>
              </a:defRPr>
            </a:pPr>
            <a:r>
              <a:t>Риск 2</a:t>
            </a:r>
          </a:p>
          <a:p>
            <a:pPr marL="228600" marR="897888" indent="-228600">
              <a:spcBef>
                <a:spcPts val="800"/>
              </a:spcBef>
              <a:buSzPct val="100000"/>
              <a:buChar char="•"/>
              <a:defRPr sz="1400" spc="-6">
                <a:latin typeface="Arial"/>
                <a:ea typeface="Arial"/>
                <a:cs typeface="Arial"/>
                <a:sym typeface="Arial"/>
              </a:defRPr>
            </a:pPr>
            <a:r>
              <a:t>…….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1024</Words>
  <Application>Microsoft Office PowerPoint</Application>
  <PresentationFormat>Экран (4:3)</PresentationFormat>
  <Paragraphs>194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Helvetica</vt:lpstr>
      <vt:lpstr>Times New Roman</vt:lpstr>
      <vt:lpstr>Office Theme</vt:lpstr>
      <vt:lpstr> Указать название  комплексного проекта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Указать название  комплексного проекта</dc:title>
  <dc:creator>Шеина Елизавета Павловна</dc:creator>
  <cp:lastModifiedBy>Зиновьев Александр Юрьевич</cp:lastModifiedBy>
  <cp:revision>19</cp:revision>
  <dcterms:modified xsi:type="dcterms:W3CDTF">2023-10-31T09:13:23Z</dcterms:modified>
</cp:coreProperties>
</file>