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15" r:id="rId3"/>
    <p:sldId id="335" r:id="rId4"/>
    <p:sldId id="350" r:id="rId5"/>
    <p:sldId id="351" r:id="rId6"/>
    <p:sldId id="352" r:id="rId7"/>
    <p:sldId id="348" r:id="rId8"/>
    <p:sldId id="349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40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 userDrawn="1">
          <p15:clr>
            <a:srgbClr val="A4A3A4"/>
          </p15:clr>
        </p15:guide>
        <p15:guide id="2" pos="2147" userDrawn="1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666633"/>
    <a:srgbClr val="808000"/>
    <a:srgbClr val="A88000"/>
    <a:srgbClr val="FF9966"/>
    <a:srgbClr val="FF3300"/>
    <a:srgbClr val="CC9900"/>
    <a:srgbClr val="A5EB75"/>
    <a:srgbClr val="BFA973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92" autoAdjust="0"/>
    <p:restoredTop sz="94750" autoAdjust="0"/>
  </p:normalViewPr>
  <p:slideViewPr>
    <p:cSldViewPr>
      <p:cViewPr varScale="1">
        <p:scale>
          <a:sx n="97" d="100"/>
          <a:sy n="97" d="100"/>
        </p:scale>
        <p:origin x="-7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3133"/>
        <p:guide orient="horz" pos="3128"/>
        <p:guide pos="214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r">
              <a:defRPr sz="1200"/>
            </a:lvl1pPr>
          </a:lstStyle>
          <a:p>
            <a:fld id="{5CE30BE4-700F-426D-ADB7-56E9059550E0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3009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3009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r">
              <a:defRPr sz="1200"/>
            </a:lvl1pPr>
          </a:lstStyle>
          <a:p>
            <a:fld id="{467C22E0-7793-4FF2-923B-71CBFFEC68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37895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r">
              <a:defRPr sz="1200"/>
            </a:lvl1pPr>
          </a:lstStyle>
          <a:p>
            <a:fld id="{ECCCCF80-355E-4AD8-8008-7B2320304F91}" type="datetimeFigureOut">
              <a:rPr lang="ru-RU" smtClean="0"/>
              <a:pPr/>
              <a:t>19.06.2018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0" rIns="91422" bIns="457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22" tIns="45710" rIns="91422" bIns="4571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6410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r">
              <a:defRPr sz="1200"/>
            </a:lvl1pPr>
          </a:lstStyle>
          <a:p>
            <a:fld id="{3AB371A5-A6A5-4076-95C3-7F524055BF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99146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371A5-A6A5-4076-95C3-7F524055BF93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86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371A5-A6A5-4076-95C3-7F524055BF93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971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4400" y="742950"/>
            <a:ext cx="4968875" cy="3725863"/>
          </a:xfrm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1508" name="Номер слайда 3"/>
          <p:cNvSpPr txBox="1">
            <a:spLocks noGrp="1"/>
          </p:cNvSpPr>
          <p:nvPr/>
        </p:nvSpPr>
        <p:spPr bwMode="auto">
          <a:xfrm>
            <a:off x="3851325" y="9428881"/>
            <a:ext cx="2944754" cy="49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5" tIns="46658" rIns="93315" bIns="46658" anchor="b"/>
          <a:lstStyle/>
          <a:p>
            <a:pPr algn="r" eaLnBrk="1" hangingPunct="1"/>
            <a:fld id="{32DDDF71-9DEE-4590-B589-35081E0C0FA4}" type="slidenum">
              <a:rPr lang="ru-RU" altLang="ru-RU" sz="1200"/>
              <a:pPr algn="r" eaLnBrk="1" hangingPunct="1"/>
              <a:t>3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5988" y="742950"/>
            <a:ext cx="4965700" cy="3725863"/>
          </a:xfrm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1508" name="Номер слайда 3"/>
          <p:cNvSpPr txBox="1">
            <a:spLocks noGrp="1"/>
          </p:cNvSpPr>
          <p:nvPr/>
        </p:nvSpPr>
        <p:spPr bwMode="auto">
          <a:xfrm>
            <a:off x="3851326" y="9428881"/>
            <a:ext cx="2944754" cy="49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04" tIns="46652" rIns="93304" bIns="46652" anchor="b"/>
          <a:lstStyle/>
          <a:p>
            <a:pPr algn="r" eaLnBrk="1" hangingPunct="1"/>
            <a:fld id="{32DDDF71-9DEE-4590-B589-35081E0C0FA4}" type="slidenum">
              <a:rPr lang="ru-RU" altLang="ru-RU" sz="1200"/>
              <a:pPr algn="r" eaLnBrk="1" hangingPunct="1"/>
              <a:t>4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154005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5988" y="742950"/>
            <a:ext cx="4965700" cy="3725863"/>
          </a:xfrm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3556" name="Номер слайда 3"/>
          <p:cNvSpPr txBox="1">
            <a:spLocks noGrp="1"/>
          </p:cNvSpPr>
          <p:nvPr/>
        </p:nvSpPr>
        <p:spPr bwMode="auto">
          <a:xfrm>
            <a:off x="3851326" y="9428881"/>
            <a:ext cx="2944754" cy="49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04" tIns="46652" rIns="93304" bIns="46652" anchor="b"/>
          <a:lstStyle/>
          <a:p>
            <a:pPr algn="r" eaLnBrk="1" hangingPunct="1"/>
            <a:fld id="{BF375073-C56A-4B86-9C55-9F559EED8686}" type="slidenum">
              <a:rPr lang="ru-RU" altLang="ru-RU" sz="1200"/>
              <a:pPr algn="r" eaLnBrk="1" hangingPunct="1"/>
              <a:t>5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1721111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5988" y="742950"/>
            <a:ext cx="4965700" cy="3725863"/>
          </a:xfrm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3556" name="Номер слайда 3"/>
          <p:cNvSpPr txBox="1">
            <a:spLocks noGrp="1"/>
          </p:cNvSpPr>
          <p:nvPr/>
        </p:nvSpPr>
        <p:spPr bwMode="auto">
          <a:xfrm>
            <a:off x="3851326" y="9428881"/>
            <a:ext cx="2944754" cy="49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04" tIns="46652" rIns="93304" bIns="46652" anchor="b"/>
          <a:lstStyle/>
          <a:p>
            <a:pPr algn="r" eaLnBrk="1" hangingPunct="1"/>
            <a:fld id="{BF375073-C56A-4B86-9C55-9F559EED8686}" type="slidenum">
              <a:rPr lang="ru-RU" altLang="ru-RU" sz="1200"/>
              <a:pPr algn="r" eaLnBrk="1" hangingPunct="1"/>
              <a:t>6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4278995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371A5-A6A5-4076-95C3-7F524055BF93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60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371A5-A6A5-4076-95C3-7F524055BF93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60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14FC1-6944-4674-80AF-BB5B223CAD93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628B-9DD2-490F-B70A-07818CE7C6B8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AE8F-6392-4F9C-97B1-B8EE0062F7DF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D1FC-25FC-45B5-B249-BFFF43413E01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7E4CC-3E9E-47C6-B4EC-60B4D18C982B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0E6E-CBF6-49E3-993A-77E61AB06E5F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49EF7-7993-4542-A9D7-6162BAE913BE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47FA-2567-49CD-94B3-FA3A2015AD3A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DC623-B955-4275-8F12-4C98DE09378A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6CEA-DF81-47B4-9196-9EF09C25DA39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86927-1F56-49F2-BB4A-2763B5423B04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3AA93-11B3-4579-903D-5AF15AD48E96}" type="datetime1">
              <a:rPr lang="ru-RU" smtClean="0"/>
              <a:pPr/>
              <a:t>19.06.2018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04215-77BE-4C44-A321-95C3723128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400726" y="116632"/>
            <a:ext cx="6738527" cy="1224136"/>
          </a:xfrm>
          <a:noFill/>
        </p:spPr>
        <p:txBody>
          <a:bodyPr>
            <a:normAutofit/>
          </a:bodyPr>
          <a:lstStyle/>
          <a:p>
            <a:pPr algn="l"/>
            <a:r>
              <a:rPr lang="ru-RU" sz="1800" b="1" dirty="0">
                <a:solidFill>
                  <a:srgbClr val="A88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МИНИСТЕРСТВО </a:t>
            </a:r>
            <a:br>
              <a:rPr lang="ru-RU" sz="1800" b="1" dirty="0">
                <a:solidFill>
                  <a:srgbClr val="A88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>
                <a:solidFill>
                  <a:srgbClr val="A88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ЭКОНОМИЧЕСКОГО РАЗВИТИЯ</a:t>
            </a:r>
            <a:br>
              <a:rPr lang="ru-RU" sz="1800" b="1" dirty="0">
                <a:solidFill>
                  <a:srgbClr val="A88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1800" b="1" dirty="0">
                <a:solidFill>
                  <a:srgbClr val="A88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ТВЕРСКОЙ ОБЛАСТИ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2348880"/>
            <a:ext cx="9144000" cy="30243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Порядке предоставления субсидий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 областного бюджета Тверской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области </a:t>
            </a:r>
            <a:endParaRPr lang="ru-RU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ридическим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лицам,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реализующим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территории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Тверской области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инвестиционные проекты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99818" y="5013176"/>
            <a:ext cx="4703430" cy="720080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>
              <a:defRPr/>
            </a:pPr>
            <a:endParaRPr lang="ru-RU" sz="1600" kern="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1949602" y="6211671"/>
            <a:ext cx="547618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solidFill>
                  <a:srgbClr val="A88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600" b="1" dirty="0">
                <a:solidFill>
                  <a:srgbClr val="A88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 smtClean="0">
                <a:solidFill>
                  <a:srgbClr val="A88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Тверь</a:t>
            </a:r>
            <a:endParaRPr lang="ru-RU" sz="1600" b="1" dirty="0">
              <a:solidFill>
                <a:srgbClr val="A88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5"/>
          <a:stretch>
            <a:fillRect/>
          </a:stretch>
        </p:blipFill>
        <p:spPr bwMode="auto">
          <a:xfrm>
            <a:off x="149225" y="290513"/>
            <a:ext cx="8286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977900" y="368660"/>
            <a:ext cx="7668344" cy="576064"/>
          </a:xfrm>
          <a:noFill/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ПРАВОВАЯ ОСНОВА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76456" y="6381328"/>
            <a:ext cx="298376" cy="340149"/>
          </a:xfrm>
        </p:spPr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Заголовок 20"/>
          <p:cNvSpPr txBox="1">
            <a:spLocks/>
          </p:cNvSpPr>
          <p:nvPr/>
        </p:nvSpPr>
        <p:spPr>
          <a:xfrm>
            <a:off x="801823" y="2155018"/>
            <a:ext cx="6954551" cy="53174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ru-RU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5"/>
          <a:stretch>
            <a:fillRect/>
          </a:stretch>
        </p:blipFill>
        <p:spPr bwMode="auto">
          <a:xfrm>
            <a:off x="149225" y="290513"/>
            <a:ext cx="8286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901020" y="2368608"/>
            <a:ext cx="7617303" cy="641626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от 25.02.1999 № 39-ФЗ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«Об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инвестиционной деятельности в Российской Федерации,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осуществляемой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форме капитальных вложений» </a:t>
            </a:r>
          </a:p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1022" y="1700808"/>
            <a:ext cx="7633326" cy="384963"/>
          </a:xfrm>
          <a:prstGeom prst="roundRect">
            <a:avLst/>
          </a:prstGeom>
          <a:gradFill>
            <a:gsLst>
              <a:gs pos="6000">
                <a:schemeClr val="tx2">
                  <a:lumMod val="20000"/>
                  <a:lumOff val="80000"/>
                </a:schemeClr>
              </a:gs>
              <a:gs pos="47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78 Бюджетного кодекса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96963" y="3284984"/>
            <a:ext cx="7617303" cy="72008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Тверской области от 06.06.2008 № 67-ЗО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государственной поддержке инвестиционной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Тверской области»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01023" y="4293096"/>
            <a:ext cx="7617303" cy="172819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РФ от 06.09.2016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887 «Об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общих требованиях к нормативным правовым актам, муниципальным правовым актам, регулирующим предоставление субсидий юридическим лицам (за исключением субсидий государственным (муниципальным) учреждениям), индивидуальным предпринимателям, а также физическим лицам - производителям товаров, работ,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услуг»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34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3" name="Номер слайда 1"/>
          <p:cNvSpPr txBox="1">
            <a:spLocks noGrp="1"/>
          </p:cNvSpPr>
          <p:nvPr/>
        </p:nvSpPr>
        <p:spPr bwMode="auto">
          <a:xfrm>
            <a:off x="8047207" y="6246813"/>
            <a:ext cx="3252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>
              <a:defRPr/>
            </a:pPr>
            <a:endParaRPr lang="ru-RU" sz="1185">
              <a:latin typeface="Arial" charset="0"/>
              <a:cs typeface="Arial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2001386" y="261258"/>
            <a:ext cx="5949043" cy="7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ОСНОВНЫЕ  </a:t>
            </a:r>
            <a:r>
              <a:rPr lang="ru-RU" sz="2000" b="1" cap="all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Положения </a:t>
            </a:r>
            <a:endParaRPr lang="ru-RU" sz="2000" b="1" cap="all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000" b="1" cap="all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предоставления  </a:t>
            </a:r>
            <a:r>
              <a:rPr lang="ru-RU" sz="2000" b="1" cap="all" dirty="0" err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endParaRPr lang="ru-RU" sz="2000" b="1" cap="all" dirty="0" smtClean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5571" y="1379178"/>
            <a:ext cx="566264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500" b="1" dirty="0" smtClean="0">
                <a:solidFill>
                  <a:schemeClr val="tx2"/>
                </a:solidFill>
                <a:latin typeface="Times New Roman"/>
                <a:ea typeface="Calibri"/>
              </a:rPr>
              <a:t>возмещение </a:t>
            </a:r>
            <a:r>
              <a:rPr lang="ru-RU" sz="1500" b="1" dirty="0">
                <a:solidFill>
                  <a:schemeClr val="tx2"/>
                </a:solidFill>
                <a:latin typeface="Times New Roman"/>
                <a:ea typeface="Calibri"/>
              </a:rPr>
              <a:t>затрат </a:t>
            </a:r>
            <a:r>
              <a:rPr lang="ru-RU" sz="1500" b="1" dirty="0" smtClean="0">
                <a:solidFill>
                  <a:schemeClr val="tx2"/>
                </a:solidFill>
                <a:latin typeface="Times New Roman"/>
                <a:ea typeface="Calibri"/>
              </a:rPr>
              <a:t>связанных с </a:t>
            </a:r>
            <a:r>
              <a:rPr lang="ru-RU" sz="1500" b="1" dirty="0">
                <a:solidFill>
                  <a:schemeClr val="tx2"/>
                </a:solidFill>
                <a:latin typeface="Times New Roman"/>
                <a:ea typeface="Calibri"/>
              </a:rPr>
              <a:t>производством (реализацией) товаров </a:t>
            </a:r>
            <a:r>
              <a:rPr lang="ru-RU" sz="1500" i="1" dirty="0">
                <a:solidFill>
                  <a:schemeClr val="tx2"/>
                </a:solidFill>
                <a:latin typeface="Times New Roman"/>
                <a:ea typeface="Calibri"/>
              </a:rPr>
              <a:t>(за исключением подакцизных товаров, кроме автомобилей легковых и мотоциклов, винодельческих продуктов, произведенных из выращенного на территории </a:t>
            </a:r>
            <a:r>
              <a:rPr lang="ru-RU" sz="1500" i="1" dirty="0" smtClean="0">
                <a:solidFill>
                  <a:schemeClr val="tx2"/>
                </a:solidFill>
                <a:latin typeface="Times New Roman"/>
                <a:ea typeface="Calibri"/>
              </a:rPr>
              <a:t>РФ винограда</a:t>
            </a:r>
            <a:r>
              <a:rPr lang="ru-RU" sz="1500" i="1" dirty="0">
                <a:solidFill>
                  <a:schemeClr val="tx2"/>
                </a:solidFill>
                <a:latin typeface="Times New Roman"/>
                <a:ea typeface="Calibri"/>
              </a:rPr>
              <a:t>)</a:t>
            </a:r>
            <a:r>
              <a:rPr lang="ru-RU" sz="1500" b="1" dirty="0">
                <a:solidFill>
                  <a:schemeClr val="tx2"/>
                </a:solidFill>
                <a:latin typeface="Times New Roman"/>
                <a:ea typeface="Calibri"/>
              </a:rPr>
              <a:t>, выполнением работ, оказанием </a:t>
            </a:r>
            <a:r>
              <a:rPr lang="ru-RU" sz="1500" b="1" dirty="0" smtClean="0">
                <a:solidFill>
                  <a:schemeClr val="tx2"/>
                </a:solidFill>
                <a:latin typeface="Times New Roman"/>
                <a:ea typeface="Calibri"/>
              </a:rPr>
              <a:t>услуг</a:t>
            </a:r>
            <a:endParaRPr lang="ru-RU" sz="15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2685" y="3226677"/>
            <a:ext cx="18050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cap="all" dirty="0">
                <a:solidFill>
                  <a:srgbClr val="C00000"/>
                </a:solidFill>
                <a:latin typeface="Times New Roman"/>
                <a:ea typeface="Calibri"/>
              </a:rPr>
              <a:t>Категории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b="1" cap="all" dirty="0">
                <a:solidFill>
                  <a:srgbClr val="C00000"/>
                </a:solidFill>
                <a:latin typeface="Times New Roman"/>
                <a:ea typeface="Calibri"/>
              </a:rPr>
              <a:t>получателей </a:t>
            </a:r>
            <a:r>
              <a:rPr lang="ru-RU" sz="1600" b="1" cap="all" dirty="0" err="1" smtClean="0">
                <a:solidFill>
                  <a:srgbClr val="C00000"/>
                </a:solidFill>
                <a:latin typeface="Times New Roman"/>
                <a:ea typeface="Calibri"/>
              </a:rPr>
              <a:t>субсидиИ</a:t>
            </a:r>
            <a:endParaRPr lang="ru-RU" sz="1600" b="1" cap="all" dirty="0">
              <a:solidFill>
                <a:srgbClr val="C00000"/>
              </a:solidFill>
              <a:latin typeface="Times New Roman"/>
              <a:ea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85571" y="2949678"/>
            <a:ext cx="5662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tx2"/>
                </a:solidFill>
                <a:latin typeface="Times New Roman"/>
                <a:ea typeface="Calibri"/>
              </a:rPr>
              <a:t>юридическое 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Calibri"/>
              </a:rPr>
              <a:t>лицо, реализующее инвестиционный проект на территории Тверской области, </a:t>
            </a:r>
            <a:r>
              <a:rPr lang="ru-RU" sz="1400" dirty="0" smtClean="0">
                <a:solidFill>
                  <a:schemeClr val="tx2"/>
                </a:solidFill>
                <a:latin typeface="Times New Roman"/>
                <a:ea typeface="Calibri"/>
              </a:rPr>
              <a:t>и 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Calibri"/>
              </a:rPr>
              <a:t>осуществившее в течение </a:t>
            </a:r>
            <a:r>
              <a:rPr lang="ru-RU" sz="1400" b="1" dirty="0">
                <a:solidFill>
                  <a:schemeClr val="tx2"/>
                </a:solidFill>
                <a:latin typeface="Times New Roman"/>
                <a:ea typeface="Calibri"/>
              </a:rPr>
              <a:t>не более 3-х лет </a:t>
            </a:r>
            <a:r>
              <a:rPr lang="ru-RU" sz="1400" b="1" dirty="0" smtClean="0">
                <a:solidFill>
                  <a:schemeClr val="tx2"/>
                </a:solidFill>
                <a:latin typeface="Times New Roman"/>
                <a:ea typeface="Calibri"/>
              </a:rPr>
              <a:t>подряд</a:t>
            </a:r>
            <a:r>
              <a:rPr lang="ru-RU" sz="1400" dirty="0" smtClean="0">
                <a:solidFill>
                  <a:schemeClr val="tx2"/>
                </a:solidFill>
                <a:latin typeface="Times New Roman"/>
                <a:ea typeface="Calibri"/>
              </a:rPr>
              <a:t> начиная 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Calibri"/>
              </a:rPr>
              <a:t>с квартала года постановки юридического лица </a:t>
            </a:r>
            <a:r>
              <a:rPr lang="ru-RU" sz="1400" dirty="0" smtClean="0">
                <a:solidFill>
                  <a:schemeClr val="tx2"/>
                </a:solidFill>
                <a:latin typeface="Times New Roman"/>
                <a:ea typeface="Calibri"/>
              </a:rPr>
              <a:t>(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Calibri"/>
              </a:rPr>
              <a:t>либо его </a:t>
            </a:r>
            <a:r>
              <a:rPr lang="ru-RU" sz="1400" dirty="0" smtClean="0">
                <a:solidFill>
                  <a:schemeClr val="tx2"/>
                </a:solidFill>
                <a:latin typeface="Times New Roman"/>
                <a:ea typeface="Calibri"/>
              </a:rPr>
              <a:t>обособленного подразделения, 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Calibri"/>
              </a:rPr>
              <a:t>в рамках которого реализуется инвестиционный проект) </a:t>
            </a:r>
            <a:r>
              <a:rPr lang="ru-RU" sz="1400" dirty="0" smtClean="0">
                <a:solidFill>
                  <a:schemeClr val="tx2"/>
                </a:solidFill>
                <a:latin typeface="Times New Roman"/>
                <a:ea typeface="Calibri"/>
              </a:rPr>
              <a:t>на 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Calibri"/>
              </a:rPr>
              <a:t>учет в налоговом органе на территории Тверской области </a:t>
            </a:r>
            <a:r>
              <a:rPr lang="ru-RU" sz="1400" dirty="0" smtClean="0">
                <a:solidFill>
                  <a:schemeClr val="tx2"/>
                </a:solidFill>
                <a:latin typeface="Times New Roman"/>
                <a:ea typeface="Calibri"/>
              </a:rPr>
              <a:t>капитальные </a:t>
            </a:r>
            <a:r>
              <a:rPr lang="ru-RU" sz="1400" dirty="0">
                <a:solidFill>
                  <a:schemeClr val="tx2"/>
                </a:solidFill>
                <a:latin typeface="Times New Roman"/>
                <a:ea typeface="Calibri"/>
              </a:rPr>
              <a:t>вложения </a:t>
            </a:r>
            <a:r>
              <a:rPr lang="ru-RU" sz="1400" b="1" dirty="0">
                <a:solidFill>
                  <a:schemeClr val="tx2"/>
                </a:solidFill>
                <a:latin typeface="Times New Roman"/>
                <a:ea typeface="Calibri"/>
              </a:rPr>
              <a:t>от 100 млн рублей и </a:t>
            </a:r>
            <a:r>
              <a:rPr lang="ru-RU" sz="1400" b="1" dirty="0" smtClean="0">
                <a:solidFill>
                  <a:schemeClr val="tx2"/>
                </a:solidFill>
                <a:latin typeface="Times New Roman"/>
                <a:ea typeface="Calibri"/>
              </a:rPr>
              <a:t>более</a:t>
            </a:r>
            <a:endParaRPr lang="ru-RU" sz="1400" dirty="0">
              <a:solidFill>
                <a:schemeClr val="tx2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63312" y="1548456"/>
            <a:ext cx="2314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cap="all" dirty="0">
                <a:solidFill>
                  <a:srgbClr val="C00000"/>
                </a:solidFill>
                <a:latin typeface="Times New Roman"/>
                <a:ea typeface="Calibri"/>
              </a:rPr>
              <a:t>Цель предоставления </a:t>
            </a:r>
            <a:r>
              <a:rPr lang="ru-RU" sz="1600" b="1" cap="all" dirty="0" err="1" smtClean="0">
                <a:solidFill>
                  <a:srgbClr val="C00000"/>
                </a:solidFill>
                <a:latin typeface="Times New Roman"/>
                <a:ea typeface="Calibri"/>
              </a:rPr>
              <a:t>субсидиИ</a:t>
            </a:r>
            <a:endParaRPr lang="ru-RU" sz="1600" b="1" cap="all" dirty="0">
              <a:solidFill>
                <a:srgbClr val="C00000"/>
              </a:solidFill>
              <a:latin typeface="Times New Roman"/>
              <a:ea typeface="Calibri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7502" y="4849499"/>
            <a:ext cx="2515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cap="all" dirty="0" smtClean="0">
                <a:solidFill>
                  <a:srgbClr val="C00000"/>
                </a:solidFill>
                <a:latin typeface="Times New Roman"/>
                <a:ea typeface="Calibri"/>
              </a:rPr>
              <a:t>ВОЗМЕЩАЮТСЯ </a:t>
            </a:r>
            <a:r>
              <a:rPr lang="ru-RU" sz="1600" b="1" cap="all" dirty="0">
                <a:solidFill>
                  <a:srgbClr val="C00000"/>
                </a:solidFill>
                <a:latin typeface="Times New Roman"/>
                <a:ea typeface="Calibri"/>
              </a:rPr>
              <a:t>ФАКТИЧЕСКИ ОСУЩЕСТВЛЕННЫЕ ЗАТРАТЫ  </a:t>
            </a:r>
            <a:r>
              <a:rPr lang="ru-RU" sz="1600" b="1" cap="all" dirty="0" smtClean="0">
                <a:solidFill>
                  <a:srgbClr val="C00000"/>
                </a:solidFill>
                <a:latin typeface="Times New Roman"/>
                <a:ea typeface="Calibri"/>
              </a:rPr>
              <a:t>НА:</a:t>
            </a:r>
            <a:endParaRPr lang="ru-RU" sz="1600" b="1" cap="all" dirty="0">
              <a:solidFill>
                <a:srgbClr val="C00000"/>
              </a:solidFill>
              <a:latin typeface="Times New Roman"/>
              <a:ea typeface="Calibri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985571" y="4649444"/>
            <a:ext cx="58583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новое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строительство, </a:t>
            </a: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реконструкцию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модернизацию, техническое перевооружение, </a:t>
            </a: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приобретение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основных средств,</a:t>
            </a:r>
          </a:p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и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другие затраты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осуществляемые </a:t>
            </a:r>
            <a:r>
              <a:rPr lang="ru-RU" sz="15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только в рамках реализации инвестиционного проекта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реализуемого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территории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области</a:t>
            </a:r>
            <a:endParaRPr lang="ru-RU" sz="1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ашивка 2"/>
          <p:cNvSpPr/>
          <p:nvPr/>
        </p:nvSpPr>
        <p:spPr>
          <a:xfrm>
            <a:off x="2684440" y="1808488"/>
            <a:ext cx="132202" cy="310933"/>
          </a:xfrm>
          <a:prstGeom prst="chevron">
            <a:avLst>
              <a:gd name="adj" fmla="val 79175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>
            <a:off x="2629655" y="3486710"/>
            <a:ext cx="132202" cy="310933"/>
          </a:xfrm>
          <a:prstGeom prst="chevron">
            <a:avLst>
              <a:gd name="adj" fmla="val 79175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2681863" y="5222308"/>
            <a:ext cx="132202" cy="310933"/>
          </a:xfrm>
          <a:prstGeom prst="chevron">
            <a:avLst>
              <a:gd name="adj" fmla="val 79175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1" name="Рисунок 13"/>
          <p:cNvPicPr>
            <a:picLocks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263312" y="218777"/>
            <a:ext cx="756000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8213" y="6388894"/>
            <a:ext cx="298376" cy="332583"/>
          </a:xfrm>
        </p:spPr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905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3" name="Номер слайда 1"/>
          <p:cNvSpPr txBox="1">
            <a:spLocks noGrp="1"/>
          </p:cNvSpPr>
          <p:nvPr/>
        </p:nvSpPr>
        <p:spPr bwMode="auto">
          <a:xfrm>
            <a:off x="8047207" y="6246813"/>
            <a:ext cx="3252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>
              <a:defRPr/>
            </a:pPr>
            <a:endParaRPr lang="ru-RU" sz="1185">
              <a:latin typeface="Arial" charset="0"/>
              <a:cs typeface="Arial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2001386" y="261258"/>
            <a:ext cx="5949043" cy="7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000" b="1" cap="all" dirty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Положения </a:t>
            </a:r>
          </a:p>
          <a:p>
            <a:pPr algn="ctr" eaLnBrk="1" hangingPunct="1">
              <a:defRPr/>
            </a:pPr>
            <a:r>
              <a:rPr lang="ru-RU" sz="2000" b="1" cap="all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предоставления </a:t>
            </a:r>
            <a:r>
              <a:rPr lang="ru-RU" sz="2000" b="1" cap="all" dirty="0" err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endParaRPr lang="ru-RU" sz="2000" b="1" cap="all" dirty="0" smtClean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7504" y="2204864"/>
            <a:ext cx="2511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all" dirty="0" smtClean="0">
                <a:solidFill>
                  <a:srgbClr val="C00000"/>
                </a:solidFill>
                <a:latin typeface="Times New Roman"/>
                <a:ea typeface="Calibri"/>
              </a:rPr>
              <a:t>СРОК </a:t>
            </a:r>
            <a:r>
              <a:rPr lang="ru-RU" b="1" cap="all" dirty="0">
                <a:solidFill>
                  <a:srgbClr val="C00000"/>
                </a:solidFill>
                <a:latin typeface="Times New Roman"/>
                <a:ea typeface="Calibri"/>
              </a:rPr>
              <a:t>предоставления </a:t>
            </a:r>
            <a:r>
              <a:rPr lang="ru-RU" b="1" cap="all" dirty="0" err="1" smtClean="0">
                <a:solidFill>
                  <a:srgbClr val="C00000"/>
                </a:solidFill>
                <a:latin typeface="Times New Roman"/>
                <a:ea typeface="Calibri"/>
              </a:rPr>
              <a:t>субсидиИ</a:t>
            </a:r>
            <a:endParaRPr lang="ru-RU" b="1" cap="all" dirty="0">
              <a:solidFill>
                <a:srgbClr val="C00000"/>
              </a:solidFill>
              <a:latin typeface="Times New Roman"/>
              <a:ea typeface="Calibri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7504" y="4305870"/>
            <a:ext cx="2763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all" dirty="0">
                <a:solidFill>
                  <a:srgbClr val="C00000"/>
                </a:solidFill>
                <a:latin typeface="Times New Roman"/>
                <a:ea typeface="Calibri"/>
              </a:rPr>
              <a:t>Размер предоставляемой субсидии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106181" y="4305870"/>
            <a:ext cx="58583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9050" indent="-19050" algn="just">
              <a:spcAft>
                <a:spcPts val="0"/>
              </a:spcAft>
              <a:buFontTx/>
              <a:buChar char="-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80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%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 суммы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налога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 имущество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организаций;</a:t>
            </a:r>
          </a:p>
          <a:p>
            <a:pPr marL="19050" indent="-19050" algn="just">
              <a:spcAft>
                <a:spcPts val="0"/>
              </a:spcAft>
              <a:buFontTx/>
              <a:buChar char="-"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4,5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%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налогооблагаемой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прибыли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исчисленной применительно к прибыли, полученной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результате реализации соответствующего инвестиционного проекта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ОБЩАЯ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сумма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субсидии не превышает суммы </a:t>
            </a:r>
            <a:r>
              <a:rPr lang="ru-RU" b="1" dirty="0">
                <a:solidFill>
                  <a:schemeClr val="tx2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уплаченного в рамках реализации инвестиционного проекта НДФЛ </a:t>
            </a:r>
          </a:p>
        </p:txBody>
      </p:sp>
      <p:sp>
        <p:nvSpPr>
          <p:cNvPr id="3" name="Нашивка 2"/>
          <p:cNvSpPr/>
          <p:nvPr/>
        </p:nvSpPr>
        <p:spPr>
          <a:xfrm>
            <a:off x="2855622" y="2564904"/>
            <a:ext cx="132202" cy="310933"/>
          </a:xfrm>
          <a:prstGeom prst="chevron">
            <a:avLst>
              <a:gd name="adj" fmla="val 79175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2855622" y="4630235"/>
            <a:ext cx="132202" cy="310933"/>
          </a:xfrm>
          <a:prstGeom prst="chevron">
            <a:avLst>
              <a:gd name="adj" fmla="val 79175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1" name="Рисунок 13"/>
          <p:cNvPicPr>
            <a:picLocks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263312" y="218777"/>
            <a:ext cx="756000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287347"/>
              </p:ext>
            </p:extLst>
          </p:nvPr>
        </p:nvGraphicFramePr>
        <p:xfrm>
          <a:off x="3128036" y="1412776"/>
          <a:ext cx="573834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0188"/>
                <a:gridCol w="2278152"/>
              </a:tblGrid>
              <a:tr h="53066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Объем капитальных вложений 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(млн руб.)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Период получения субсидий (лет)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100 до 300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300 до 700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18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 700 до 1 500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 1 500 до 3 000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Свыше 3 000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17188" y="6360901"/>
            <a:ext cx="298376" cy="340149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07854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Номер слайда 2"/>
          <p:cNvSpPr txBox="1">
            <a:spLocks noGrp="1"/>
          </p:cNvSpPr>
          <p:nvPr/>
        </p:nvSpPr>
        <p:spPr bwMode="auto">
          <a:xfrm>
            <a:off x="5993400" y="5816601"/>
            <a:ext cx="1529600" cy="350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algn="r" eaLnBrk="1" hangingPunct="1">
              <a:buFont typeface="Wingdings" pitchFamily="2" charset="2"/>
              <a:buChar char="§"/>
              <a:defRPr/>
            </a:pPr>
            <a:endParaRPr lang="ru-RU" sz="1185">
              <a:solidFill>
                <a:srgbClr val="898989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83047" y="1196752"/>
            <a:ext cx="8014043" cy="369334"/>
          </a:xfrm>
          <a:prstGeom prst="roundRect">
            <a:avLst/>
          </a:prstGeom>
          <a:solidFill>
            <a:srgbClr val="FFBC97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30902" y="1196752"/>
            <a:ext cx="7801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УСЛОВИЯ ПРЕДОСТАВЛЕНИЯ СУБСИДИИ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12" y="1772816"/>
            <a:ext cx="8629167" cy="477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тсутствие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 инвестора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задолженности :  </a:t>
            </a:r>
          </a:p>
          <a:p>
            <a:pPr marL="85725" indent="-85725" algn="just">
              <a:lnSpc>
                <a:spcPct val="90000"/>
              </a:lnSpc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 по налогам, сборам и иным обязательным платежам;</a:t>
            </a:r>
          </a:p>
          <a:p>
            <a:pPr marL="85725" indent="-85725" algn="just">
              <a:lnSpc>
                <a:spcPct val="90000"/>
              </a:lnSpc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 по заработной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плате перед работниками;</a:t>
            </a:r>
          </a:p>
          <a:p>
            <a:pPr marL="85725" indent="-85725">
              <a:lnSpc>
                <a:spcPct val="90000"/>
              </a:lnSpc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 по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возврату в областной бюджет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субсидий, бюджетных инвестиций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иной просроченной задолженности</a:t>
            </a:r>
          </a:p>
          <a:p>
            <a:pPr algn="just">
              <a:lnSpc>
                <a:spcPct val="90000"/>
              </a:lnSpc>
            </a:pPr>
            <a:endParaRPr lang="ru-RU" sz="1000" dirty="0" smtClean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отсутствие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вступившего в законную силу решения суда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привлечении к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административной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ответственности за незаконное привлечение к трудовой деятельности иностранного гражданина или лица без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гражданства</a:t>
            </a:r>
          </a:p>
          <a:p>
            <a:pPr algn="just">
              <a:lnSpc>
                <a:spcPct val="90000"/>
              </a:lnSpc>
            </a:pPr>
            <a:endParaRPr lang="ru-RU" sz="1000" dirty="0" smtClean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инвестор не является участником консолидированной группы налогоплательщиков и иностранным юридическим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лицом</a:t>
            </a:r>
          </a:p>
          <a:p>
            <a:pPr algn="just">
              <a:lnSpc>
                <a:spcPct val="90000"/>
              </a:lnSpc>
            </a:pPr>
            <a:endParaRPr lang="ru-RU" sz="1000" dirty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отсутствие процедуры реорганизации, ликвидации, банкротства юридического лица (за исключением случаев реорганизации в форме преобразования)</a:t>
            </a:r>
          </a:p>
          <a:p>
            <a:pPr marL="285750" indent="-285750" algn="just">
              <a:lnSpc>
                <a:spcPct val="90000"/>
              </a:lnSpc>
              <a:buFont typeface="Wingdings" pitchFamily="2" charset="2"/>
              <a:buChar char="§"/>
            </a:pPr>
            <a:endParaRPr lang="ru-RU" sz="1000" dirty="0" smtClean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объекты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капитальных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вложений введены в эксплуатацию</a:t>
            </a:r>
          </a:p>
          <a:p>
            <a:pPr marL="285750" indent="-285750" algn="just">
              <a:lnSpc>
                <a:spcPct val="90000"/>
              </a:lnSpc>
              <a:buFont typeface="Wingdings" pitchFamily="2" charset="2"/>
              <a:buChar char="§"/>
            </a:pPr>
            <a:endParaRPr lang="ru-RU" sz="1000" dirty="0" smtClean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создание не менее 50 рабочих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мест и обеспечение средней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заработной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платы,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уровне не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ниже, чем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крупных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 средних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организациях муниципального образования,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территории которого реализуется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проект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19" name="Рисунок 13"/>
          <p:cNvPicPr>
            <a:picLocks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263312" y="218777"/>
            <a:ext cx="756000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97090" y="6381328"/>
            <a:ext cx="339406" cy="340149"/>
          </a:xfrm>
        </p:spPr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2001386" y="261258"/>
            <a:ext cx="5949043" cy="7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ОСНОВНЫЕ  </a:t>
            </a:r>
            <a:r>
              <a:rPr lang="ru-RU" sz="2000" b="1" cap="all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Положения </a:t>
            </a:r>
            <a:endParaRPr lang="ru-RU" sz="2000" b="1" cap="all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000" b="1" cap="all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предоставления  </a:t>
            </a:r>
            <a:r>
              <a:rPr lang="ru-RU" sz="2000" b="1" cap="all" dirty="0" err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endParaRPr lang="ru-RU" sz="2000" b="1" cap="all" dirty="0" smtClean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87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627432" y="1844824"/>
            <a:ext cx="8072759" cy="342647"/>
          </a:xfrm>
          <a:prstGeom prst="roundRect">
            <a:avLst/>
          </a:prstGeom>
          <a:solidFill>
            <a:srgbClr val="CCEC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83391" y="1831481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КРИТЕРИИ ПРЕДОСТАВЛЕНИЯ СУБСИДИИ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Рисунок 13"/>
          <p:cNvPicPr>
            <a:picLocks noChangeArrowheads="1"/>
          </p:cNvPicPr>
          <p:nvPr/>
        </p:nvPicPr>
        <p:blipFill>
          <a:blip r:embed="rId3">
            <a:lum contrast="12000"/>
          </a:blip>
          <a:srcRect l="5005"/>
          <a:stretch>
            <a:fillRect/>
          </a:stretch>
        </p:blipFill>
        <p:spPr bwMode="auto">
          <a:xfrm>
            <a:off x="263312" y="218777"/>
            <a:ext cx="756000" cy="8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263312" y="2249825"/>
            <a:ext cx="8433778" cy="3042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90000"/>
              </a:lnSpc>
              <a:buFont typeface="Wingdings" pitchFamily="2" charset="2"/>
              <a:buChar char="§"/>
            </a:pPr>
            <a:endParaRPr lang="ru-RU" dirty="0" smtClean="0">
              <a:solidFill>
                <a:srgbClr val="1C168C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 smtClean="0">
                <a:solidFill>
                  <a:srgbClr val="1C168C"/>
                </a:solidFill>
                <a:latin typeface="Times New Roman"/>
                <a:ea typeface="Calibri"/>
              </a:rPr>
              <a:t>постановка на </a:t>
            </a:r>
            <a:r>
              <a:rPr lang="ru-RU" dirty="0">
                <a:solidFill>
                  <a:srgbClr val="1C168C"/>
                </a:solidFill>
                <a:latin typeface="Times New Roman"/>
                <a:ea typeface="Calibri"/>
              </a:rPr>
              <a:t>учет в </a:t>
            </a:r>
            <a:r>
              <a:rPr lang="ru-RU" dirty="0" smtClean="0">
                <a:solidFill>
                  <a:srgbClr val="1C168C"/>
                </a:solidFill>
                <a:latin typeface="Times New Roman"/>
                <a:ea typeface="Calibri"/>
              </a:rPr>
              <a:t>налоговом </a:t>
            </a:r>
            <a:r>
              <a:rPr lang="ru-RU" dirty="0">
                <a:solidFill>
                  <a:srgbClr val="1C168C"/>
                </a:solidFill>
                <a:latin typeface="Times New Roman"/>
                <a:ea typeface="Calibri"/>
              </a:rPr>
              <a:t>органе </a:t>
            </a:r>
            <a:r>
              <a:rPr lang="ru-RU" dirty="0" smtClean="0">
                <a:solidFill>
                  <a:srgbClr val="1C168C"/>
                </a:solidFill>
                <a:latin typeface="Times New Roman"/>
                <a:ea typeface="Calibri"/>
              </a:rPr>
              <a:t>на </a:t>
            </a:r>
            <a:r>
              <a:rPr lang="ru-RU" dirty="0">
                <a:solidFill>
                  <a:srgbClr val="1C168C"/>
                </a:solidFill>
                <a:latin typeface="Times New Roman"/>
                <a:ea typeface="Calibri"/>
              </a:rPr>
              <a:t>территории </a:t>
            </a:r>
            <a:r>
              <a:rPr lang="ru-RU" dirty="0" smtClean="0">
                <a:solidFill>
                  <a:srgbClr val="1C168C"/>
                </a:solidFill>
                <a:latin typeface="Times New Roman"/>
                <a:ea typeface="Calibri"/>
              </a:rPr>
              <a:t>Тверской области</a:t>
            </a:r>
          </a:p>
          <a:p>
            <a:pPr algn="just">
              <a:lnSpc>
                <a:spcPct val="90000"/>
              </a:lnSpc>
            </a:pPr>
            <a:endParaRPr lang="ru-RU" dirty="0" smtClean="0">
              <a:solidFill>
                <a:srgbClr val="1C168C"/>
              </a:solidFill>
              <a:latin typeface="Times New Roman"/>
              <a:ea typeface="Calibri"/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>
                <a:solidFill>
                  <a:srgbClr val="1C168C"/>
                </a:solidFill>
                <a:latin typeface="Times New Roman"/>
                <a:ea typeface="Calibri"/>
              </a:rPr>
              <a:t>осуществление юридическим лицом капитальных вложений на территории Тверской области в объеме не менее 100 млн </a:t>
            </a:r>
            <a:r>
              <a:rPr lang="ru-RU" dirty="0" smtClean="0">
                <a:solidFill>
                  <a:srgbClr val="1C168C"/>
                </a:solidFill>
                <a:latin typeface="Times New Roman"/>
                <a:ea typeface="Calibri"/>
              </a:rPr>
              <a:t>рублей </a:t>
            </a:r>
            <a:r>
              <a:rPr lang="ru-RU" dirty="0">
                <a:solidFill>
                  <a:srgbClr val="1C168C"/>
                </a:solidFill>
                <a:latin typeface="Times New Roman"/>
                <a:ea typeface="Calibri"/>
              </a:rPr>
              <a:t>за период не более 3-х лет начиная с квартала постановки юридического лица на учет в налоговом органе на территории Тверской </a:t>
            </a:r>
            <a:r>
              <a:rPr lang="ru-RU" dirty="0" smtClean="0">
                <a:solidFill>
                  <a:srgbClr val="1C168C"/>
                </a:solidFill>
                <a:latin typeface="Times New Roman"/>
                <a:ea typeface="Calibri"/>
              </a:rPr>
              <a:t>области</a:t>
            </a:r>
          </a:p>
          <a:p>
            <a:pPr algn="just">
              <a:lnSpc>
                <a:spcPct val="90000"/>
              </a:lnSpc>
            </a:pPr>
            <a:endParaRPr lang="ru-RU" dirty="0" smtClean="0">
              <a:solidFill>
                <a:srgbClr val="1C168C"/>
              </a:solidFill>
              <a:latin typeface="Times New Roman"/>
              <a:ea typeface="Calibri"/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dirty="0">
                <a:solidFill>
                  <a:srgbClr val="1C168C"/>
                </a:solidFill>
                <a:latin typeface="Times New Roman"/>
                <a:ea typeface="Calibri"/>
              </a:rPr>
              <a:t>реализация инвестиционного проекта осуществляется юридическим лицом либо его обособленным подразделением по одному из соответствующих классов деятельности в соответствии с разделом С «Обрабатывающие производства»</a:t>
            </a:r>
            <a:endParaRPr lang="ru-RU" dirty="0">
              <a:solidFill>
                <a:srgbClr val="1C168C"/>
              </a:solidFill>
            </a:endParaRPr>
          </a:p>
          <a:p>
            <a:pPr algn="just">
              <a:lnSpc>
                <a:spcPct val="90000"/>
              </a:lnSpc>
            </a:pPr>
            <a:endParaRPr lang="ru-RU" sz="1500" dirty="0">
              <a:solidFill>
                <a:srgbClr val="1C168C"/>
              </a:solidFill>
              <a:latin typeface="Times New Roman"/>
              <a:ea typeface="Calibri"/>
            </a:endParaRPr>
          </a:p>
        </p:txBody>
      </p:sp>
      <p:sp>
        <p:nvSpPr>
          <p:cNvPr id="14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97090" y="6381328"/>
            <a:ext cx="339406" cy="340149"/>
          </a:xfrm>
        </p:spPr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2001386" y="261258"/>
            <a:ext cx="5949043" cy="7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ОСНОВНЫЕ  </a:t>
            </a:r>
            <a:r>
              <a:rPr lang="ru-RU" sz="2000" b="1" cap="all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Положения </a:t>
            </a:r>
            <a:endParaRPr lang="ru-RU" sz="2000" b="1" cap="all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000" b="1" cap="all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предоставления  </a:t>
            </a:r>
            <a:r>
              <a:rPr lang="ru-RU" sz="2000" b="1" cap="all" dirty="0" err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endParaRPr lang="ru-RU" sz="2000" b="1" cap="all" dirty="0" smtClean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2440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187624" y="444823"/>
            <a:ext cx="7743274" cy="720079"/>
          </a:xfrm>
          <a:noFill/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5"/>
          <a:stretch>
            <a:fillRect/>
          </a:stretch>
        </p:blipFill>
        <p:spPr bwMode="auto">
          <a:xfrm>
            <a:off x="149225" y="290513"/>
            <a:ext cx="8286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20"/>
          <p:cNvSpPr txBox="1">
            <a:spLocks/>
          </p:cNvSpPr>
          <p:nvPr/>
        </p:nvSpPr>
        <p:spPr>
          <a:xfrm>
            <a:off x="977901" y="116632"/>
            <a:ext cx="7986587" cy="122413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20"/>
          <p:cNvSpPr txBox="1">
            <a:spLocks/>
          </p:cNvSpPr>
          <p:nvPr/>
        </p:nvSpPr>
        <p:spPr>
          <a:xfrm>
            <a:off x="977900" y="368660"/>
            <a:ext cx="7668344" cy="5760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ЭТАПЫ ПОЛУЧЕНИЯ СУБСИДИИ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632917"/>
            <a:ext cx="9144000" cy="4052936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  <a:defRPr/>
            </a:pP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endParaRPr lang="ru-RU" sz="16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2" name="Прямоугольник 1"/>
          <p:cNvSpPr>
            <a:spLocks noChangeArrowheads="1"/>
          </p:cNvSpPr>
          <p:nvPr/>
        </p:nvSpPr>
        <p:spPr bwMode="auto">
          <a:xfrm>
            <a:off x="3886279" y="1139145"/>
            <a:ext cx="1300475" cy="43204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ЭТАП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808045"/>
              </p:ext>
            </p:extLst>
          </p:nvPr>
        </p:nvGraphicFramePr>
        <p:xfrm>
          <a:off x="158488" y="2118360"/>
          <a:ext cx="1355132" cy="15544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7429"/>
                <a:gridCol w="1077703"/>
              </a:tblGrid>
              <a:tr h="121781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Документы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предостав-ление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права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 получение 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субсидии 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 субсидии</a:t>
                      </a:r>
                    </a:p>
                  </a:txBody>
                  <a:tcPr marL="36000" marR="72000"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642879"/>
              </p:ext>
            </p:extLst>
          </p:nvPr>
        </p:nvGraphicFramePr>
        <p:xfrm>
          <a:off x="7153030" y="2024413"/>
          <a:ext cx="1777868" cy="168417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4281"/>
                <a:gridCol w="1483587"/>
              </a:tblGrid>
              <a:tr h="168417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ПТО</a:t>
                      </a:r>
                      <a:endParaRPr lang="ru-RU" sz="1000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Принятие распоряжения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 предоставлении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права</a:t>
                      </a:r>
                    </a:p>
                    <a:p>
                      <a:pPr algn="ctr"/>
                      <a:endParaRPr lang="ru-RU" sz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либо отказ в предоставлении</a:t>
                      </a: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434103"/>
              </p:ext>
            </p:extLst>
          </p:nvPr>
        </p:nvGraphicFramePr>
        <p:xfrm>
          <a:off x="1915190" y="2052819"/>
          <a:ext cx="1800199" cy="166421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7774"/>
                <a:gridCol w="1582425"/>
              </a:tblGrid>
              <a:tr h="1664213">
                <a:tc>
                  <a:txBody>
                    <a:bodyPr/>
                    <a:lstStyle/>
                    <a:p>
                      <a:pPr algn="ctr"/>
                      <a:endParaRPr lang="ru-RU" sz="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МЭР</a:t>
                      </a:r>
                    </a:p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документов на соответствие условиям, требованиям и отсутствия оснований для отказа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0" marR="720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>
            <a:off x="1570389" y="2670037"/>
            <a:ext cx="288032" cy="24231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3787397" y="2250580"/>
            <a:ext cx="288032" cy="2423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164781" y="3068960"/>
            <a:ext cx="270688" cy="2880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-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122285" y="2204864"/>
            <a:ext cx="313184" cy="2880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213575" y="4103965"/>
            <a:ext cx="313184" cy="2880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779805" y="4103965"/>
            <a:ext cx="310548" cy="2880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-</a:t>
            </a:r>
          </a:p>
        </p:txBody>
      </p:sp>
      <p:sp>
        <p:nvSpPr>
          <p:cNvPr id="40" name="Стрелка углом вверх 39"/>
          <p:cNvSpPr/>
          <p:nvPr/>
        </p:nvSpPr>
        <p:spPr>
          <a:xfrm flipH="1">
            <a:off x="122164" y="3765992"/>
            <a:ext cx="7591128" cy="533865"/>
          </a:xfrm>
          <a:prstGeom prst="bentUpArrow">
            <a:avLst>
              <a:gd name="adj1" fmla="val 21850"/>
              <a:gd name="adj2" fmla="val 20423"/>
              <a:gd name="adj3" fmla="val 34818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Отказ  / Копия распоряжения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трелка углом вверх 40"/>
          <p:cNvSpPr/>
          <p:nvPr/>
        </p:nvSpPr>
        <p:spPr>
          <a:xfrm flipH="1">
            <a:off x="149224" y="4581128"/>
            <a:ext cx="8262058" cy="252028"/>
          </a:xfrm>
          <a:prstGeom prst="bentUpArrow">
            <a:avLst>
              <a:gd name="adj1" fmla="val 40724"/>
              <a:gd name="adj2" fmla="val 40745"/>
              <a:gd name="adj3" fmla="val 500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9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 получения субсидий за определенный период /  Копия распоряжения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8370167" y="4552452"/>
            <a:ext cx="45719" cy="24132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4" name="Таблица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923857"/>
              </p:ext>
            </p:extLst>
          </p:nvPr>
        </p:nvGraphicFramePr>
        <p:xfrm>
          <a:off x="4544505" y="2924944"/>
          <a:ext cx="2187735" cy="822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50654"/>
                <a:gridCol w="1737081"/>
              </a:tblGrid>
              <a:tr h="58727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МЭР ТО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wordArt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 проекта распоряжения об отказе в предоставлении права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" name="Стрелка вправо 34"/>
          <p:cNvSpPr/>
          <p:nvPr/>
        </p:nvSpPr>
        <p:spPr>
          <a:xfrm>
            <a:off x="6795264" y="2250580"/>
            <a:ext cx="288032" cy="2423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4" name="Таблица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158582"/>
              </p:ext>
            </p:extLst>
          </p:nvPr>
        </p:nvGraphicFramePr>
        <p:xfrm>
          <a:off x="140906" y="5255975"/>
          <a:ext cx="1598915" cy="15316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0809"/>
                <a:gridCol w="1338106"/>
              </a:tblGrid>
              <a:tr h="1152128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Предоставление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ежеквартального отчета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  соблюдении условий предоставления субсидии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/>
                </a:tc>
              </a:tr>
            </a:tbl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149223" y="4833156"/>
            <a:ext cx="174305" cy="288032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право 44"/>
          <p:cNvSpPr/>
          <p:nvPr/>
        </p:nvSpPr>
        <p:spPr>
          <a:xfrm>
            <a:off x="1797596" y="5733256"/>
            <a:ext cx="288032" cy="24231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81208"/>
              </p:ext>
            </p:extLst>
          </p:nvPr>
        </p:nvGraphicFramePr>
        <p:xfrm>
          <a:off x="2138968" y="5304585"/>
          <a:ext cx="1510815" cy="109965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0520"/>
                <a:gridCol w="1240295"/>
              </a:tblGrid>
              <a:tr h="109965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МЭТ ТО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vert="wordArt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  соответствия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условиям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предоставления субсидии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47" name="Прямая со стрелкой 46"/>
          <p:cNvCxnSpPr/>
          <p:nvPr/>
        </p:nvCxnSpPr>
        <p:spPr>
          <a:xfrm>
            <a:off x="3733221" y="5517232"/>
            <a:ext cx="2373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3733221" y="5975572"/>
            <a:ext cx="2373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4049609" y="5373216"/>
            <a:ext cx="270688" cy="2880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-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4028361" y="5854414"/>
            <a:ext cx="313184" cy="2880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52" name="Прямоугольник 1"/>
          <p:cNvSpPr>
            <a:spLocks noChangeArrowheads="1"/>
          </p:cNvSpPr>
          <p:nvPr/>
        </p:nvSpPr>
        <p:spPr bwMode="auto">
          <a:xfrm>
            <a:off x="5753502" y="6237312"/>
            <a:ext cx="1300475" cy="43204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ЭТАП</a:t>
            </a:r>
          </a:p>
        </p:txBody>
      </p:sp>
      <p:graphicFrame>
        <p:nvGraphicFramePr>
          <p:cNvPr id="54" name="Таблица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147194"/>
              </p:ext>
            </p:extLst>
          </p:nvPr>
        </p:nvGraphicFramePr>
        <p:xfrm>
          <a:off x="4801911" y="5121188"/>
          <a:ext cx="1656184" cy="85438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1470"/>
                <a:gridCol w="1284714"/>
              </a:tblGrid>
              <a:tr h="854384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МЭР ТО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wordArt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 проекта распоряжения об утрате права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5" name="Стрелка вправо 54"/>
          <p:cNvSpPr/>
          <p:nvPr/>
        </p:nvSpPr>
        <p:spPr>
          <a:xfrm>
            <a:off x="4391104" y="5396074"/>
            <a:ext cx="288032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трелка вправо 55"/>
          <p:cNvSpPr/>
          <p:nvPr/>
        </p:nvSpPr>
        <p:spPr>
          <a:xfrm>
            <a:off x="6541533" y="5409665"/>
            <a:ext cx="288032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7" name="Таблица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24255"/>
              </p:ext>
            </p:extLst>
          </p:nvPr>
        </p:nvGraphicFramePr>
        <p:xfrm>
          <a:off x="6899298" y="5214334"/>
          <a:ext cx="1746946" cy="61987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74259"/>
                <a:gridCol w="1472687"/>
              </a:tblGrid>
              <a:tr h="619877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ПТО</a:t>
                      </a:r>
                      <a:endParaRPr lang="ru-RU" sz="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wordArtVert" anchor="ctr">
                    <a:lnL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Распоряжение об утрате права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9" name="Стрелка углом 58"/>
          <p:cNvSpPr/>
          <p:nvPr/>
        </p:nvSpPr>
        <p:spPr>
          <a:xfrm flipV="1">
            <a:off x="4114120" y="6186056"/>
            <a:ext cx="1595439" cy="411296"/>
          </a:xfrm>
          <a:prstGeom prst="bentArrow">
            <a:avLst>
              <a:gd name="adj1" fmla="val 25000"/>
              <a:gd name="adj2" fmla="val 28878"/>
              <a:gd name="adj3" fmla="val 25000"/>
              <a:gd name="adj4" fmla="val 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51" name="Таблица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021925"/>
              </p:ext>
            </p:extLst>
          </p:nvPr>
        </p:nvGraphicFramePr>
        <p:xfrm>
          <a:off x="4552443" y="1988840"/>
          <a:ext cx="2179797" cy="822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42937"/>
                <a:gridCol w="1736860"/>
              </a:tblGrid>
              <a:tr h="63237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МЭР ТО</a:t>
                      </a:r>
                      <a:endParaRPr lang="ru-RU" sz="1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vert="wordArt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Подготовка проекта распоряжения о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предоставлении права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3" name="Стрелка вправо 52"/>
          <p:cNvSpPr/>
          <p:nvPr/>
        </p:nvSpPr>
        <p:spPr>
          <a:xfrm>
            <a:off x="3779013" y="3114676"/>
            <a:ext cx="296416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Стрелка вправо 57"/>
          <p:cNvSpPr/>
          <p:nvPr/>
        </p:nvSpPr>
        <p:spPr>
          <a:xfrm>
            <a:off x="6803648" y="3114676"/>
            <a:ext cx="288032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 rot="5400000">
            <a:off x="7795631" y="3788850"/>
            <a:ext cx="288032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Стрелка вправо 61"/>
          <p:cNvSpPr/>
          <p:nvPr/>
        </p:nvSpPr>
        <p:spPr>
          <a:xfrm rot="5400000">
            <a:off x="8226151" y="3797234"/>
            <a:ext cx="288032" cy="2423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88424" y="6381328"/>
            <a:ext cx="432048" cy="340149"/>
          </a:xfrm>
        </p:spPr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60" name="Овал 59"/>
          <p:cNvSpPr/>
          <p:nvPr/>
        </p:nvSpPr>
        <p:spPr>
          <a:xfrm>
            <a:off x="899592" y="1628800"/>
            <a:ext cx="1158429" cy="41622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1 октября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4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187624" y="444823"/>
            <a:ext cx="7743274" cy="720079"/>
          </a:xfrm>
          <a:noFill/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1"/>
          <p:cNvPicPr>
            <a:picLocks noChangeAspect="1" noChangeArrowheads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5"/>
          <a:stretch>
            <a:fillRect/>
          </a:stretch>
        </p:blipFill>
        <p:spPr bwMode="auto">
          <a:xfrm>
            <a:off x="149225" y="290513"/>
            <a:ext cx="8286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99682" y="6356352"/>
            <a:ext cx="458518" cy="365125"/>
          </a:xfrm>
        </p:spPr>
        <p:txBody>
          <a:bodyPr/>
          <a:lstStyle/>
          <a:p>
            <a:r>
              <a:rPr lang="ru-RU" dirty="0"/>
              <a:t>7</a:t>
            </a:r>
          </a:p>
        </p:txBody>
      </p:sp>
      <p:sp>
        <p:nvSpPr>
          <p:cNvPr id="8" name="Заголовок 20"/>
          <p:cNvSpPr txBox="1">
            <a:spLocks/>
          </p:cNvSpPr>
          <p:nvPr/>
        </p:nvSpPr>
        <p:spPr>
          <a:xfrm>
            <a:off x="977901" y="116632"/>
            <a:ext cx="7986587" cy="122413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ru-RU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Заголовок 20"/>
          <p:cNvSpPr txBox="1">
            <a:spLocks/>
          </p:cNvSpPr>
          <p:nvPr/>
        </p:nvSpPr>
        <p:spPr>
          <a:xfrm>
            <a:off x="977900" y="368660"/>
            <a:ext cx="7668344" cy="5760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ЭТАПЫ ПОЛУЧЕНИЯ СУБСИДИИ</a:t>
            </a:r>
            <a:endParaRPr lang="ru-RU" sz="2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3698961" y="-718528"/>
            <a:ext cx="9144000" cy="4990107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  <a:defRPr/>
            </a:pP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endParaRPr lang="ru-RU" sz="16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234118"/>
              </p:ext>
            </p:extLst>
          </p:nvPr>
        </p:nvGraphicFramePr>
        <p:xfrm>
          <a:off x="149226" y="1893099"/>
          <a:ext cx="1484506" cy="2103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7419"/>
                <a:gridCol w="1237087"/>
              </a:tblGrid>
              <a:tr h="1116712">
                <a:tc>
                  <a:txBody>
                    <a:bodyPr/>
                    <a:lstStyle/>
                    <a:p>
                      <a:endParaRPr lang="ru-RU" sz="1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</a:p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Документы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о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предоставлении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Отчет  о выполнении условий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Копия распоряжения Правительства </a:t>
                      </a:r>
                    </a:p>
                    <a:p>
                      <a:pPr algn="ctr"/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 праве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342528"/>
              </p:ext>
            </p:extLst>
          </p:nvPr>
        </p:nvGraphicFramePr>
        <p:xfrm>
          <a:off x="1986309" y="2061992"/>
          <a:ext cx="1577685" cy="15544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0387"/>
                <a:gridCol w="1307298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МЭР ТО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wordArt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 комплектности,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соответствия требованиям, условиям и отсутствия оснований для отказа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495751"/>
              </p:ext>
            </p:extLst>
          </p:nvPr>
        </p:nvGraphicFramePr>
        <p:xfrm>
          <a:off x="3947240" y="1834895"/>
          <a:ext cx="1300474" cy="10058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30848"/>
                <a:gridCol w="969626"/>
              </a:tblGrid>
              <a:tr h="76273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МЭР ТО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wordArt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 приказа о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предоста-влении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субсидии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Стрелка вправо 4"/>
          <p:cNvSpPr/>
          <p:nvPr/>
        </p:nvSpPr>
        <p:spPr>
          <a:xfrm>
            <a:off x="1670308" y="2669366"/>
            <a:ext cx="288032" cy="24231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3611050" y="2257999"/>
            <a:ext cx="288032" cy="2423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5316464" y="2226736"/>
            <a:ext cx="288032" cy="2423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8545016" y="4365104"/>
            <a:ext cx="313184" cy="2880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089134" y="4364189"/>
            <a:ext cx="310548" cy="2880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-</a:t>
            </a:r>
          </a:p>
        </p:txBody>
      </p:sp>
      <p:sp>
        <p:nvSpPr>
          <p:cNvPr id="40" name="Стрелка углом вверх 39"/>
          <p:cNvSpPr/>
          <p:nvPr/>
        </p:nvSpPr>
        <p:spPr>
          <a:xfrm flipH="1">
            <a:off x="224640" y="4693332"/>
            <a:ext cx="8566955" cy="535868"/>
          </a:xfrm>
          <a:prstGeom prst="bentUpArrow">
            <a:avLst>
              <a:gd name="adj1" fmla="val 19776"/>
              <a:gd name="adj2" fmla="val 25870"/>
              <a:gd name="adj3" fmla="val 45666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Предоставление субсидии / Копия приказа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Стрелка углом вверх 50"/>
          <p:cNvSpPr/>
          <p:nvPr/>
        </p:nvSpPr>
        <p:spPr>
          <a:xfrm flipH="1">
            <a:off x="243303" y="4219660"/>
            <a:ext cx="7781484" cy="361468"/>
          </a:xfrm>
          <a:prstGeom prst="bentUpArrow">
            <a:avLst>
              <a:gd name="adj1" fmla="val 36075"/>
              <a:gd name="adj2" fmla="val 34071"/>
              <a:gd name="adj3" fmla="val 4250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1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Отказ в предоставлении субсидии / Копия приказа</a:t>
            </a:r>
            <a:endParaRPr lang="ru-RU" sz="11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1"/>
          <p:cNvSpPr>
            <a:spLocks noChangeArrowheads="1"/>
          </p:cNvSpPr>
          <p:nvPr/>
        </p:nvSpPr>
        <p:spPr bwMode="auto">
          <a:xfrm>
            <a:off x="3886279" y="1139145"/>
            <a:ext cx="1300475" cy="43204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ЭТАП</a:t>
            </a: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469149"/>
              </p:ext>
            </p:extLst>
          </p:nvPr>
        </p:nvGraphicFramePr>
        <p:xfrm>
          <a:off x="7439858" y="2060848"/>
          <a:ext cx="1483157" cy="1371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72502"/>
                <a:gridCol w="1110655"/>
              </a:tblGrid>
              <a:tr h="863797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МЭР ТО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wordArt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Приказ</a:t>
                      </a:r>
                    </a:p>
                    <a:p>
                      <a:pPr algn="ctr"/>
                      <a:r>
                        <a:rPr lang="ru-RU" sz="12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о  </a:t>
                      </a:r>
                      <a:r>
                        <a:rPr lang="ru-RU" sz="1200" u="sng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предостав-лении</a:t>
                      </a:r>
                      <a:r>
                        <a:rPr lang="ru-RU" sz="12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субсидии </a:t>
                      </a:r>
                    </a:p>
                    <a:p>
                      <a:pPr algn="ctr"/>
                      <a:endParaRPr lang="ru-RU" sz="1200" u="sng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либо</a:t>
                      </a:r>
                      <a:r>
                        <a:rPr lang="ru-RU" sz="12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 об отказе</a:t>
                      </a:r>
                      <a:endParaRPr lang="ru-RU" sz="1200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961096"/>
              </p:ext>
            </p:extLst>
          </p:nvPr>
        </p:nvGraphicFramePr>
        <p:xfrm>
          <a:off x="5652119" y="1732106"/>
          <a:ext cx="1303805" cy="228600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24130"/>
                <a:gridCol w="979675"/>
              </a:tblGrid>
              <a:tr h="185099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Рассмот-рение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проекта Приказа и  Проекта соглашения</a:t>
                      </a:r>
                    </a:p>
                    <a:p>
                      <a:pPr algn="ctr"/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заседании.</a:t>
                      </a:r>
                    </a:p>
                    <a:p>
                      <a:pPr algn="ctr"/>
                      <a:endParaRPr lang="ru-RU" sz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Рекомен-дации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МЭР ТО</a:t>
                      </a:r>
                    </a:p>
                  </a:txBody>
                  <a:tcPr marL="36000" marR="36000">
                    <a:lnL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8701608" y="4752068"/>
            <a:ext cx="89987" cy="37464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 rot="5400000">
            <a:off x="8134508" y="3960249"/>
            <a:ext cx="288032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 rot="5400000">
            <a:off x="8557592" y="3955914"/>
            <a:ext cx="288032" cy="24231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3611050" y="3212976"/>
            <a:ext cx="288032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598970"/>
              </p:ext>
            </p:extLst>
          </p:nvPr>
        </p:nvGraphicFramePr>
        <p:xfrm>
          <a:off x="3947239" y="3026305"/>
          <a:ext cx="1300475" cy="11887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30849"/>
                <a:gridCol w="969626"/>
              </a:tblGrid>
              <a:tr h="76273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МЭР ТО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wordArtVert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 приказа 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 отказе 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предоста-влении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субсидии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00" marR="360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7" name="Стрелка вправо 36"/>
          <p:cNvSpPr/>
          <p:nvPr/>
        </p:nvSpPr>
        <p:spPr>
          <a:xfrm>
            <a:off x="5316464" y="3546724"/>
            <a:ext cx="288032" cy="24231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7020272" y="2911682"/>
            <a:ext cx="310548" cy="2880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-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7020272" y="2212283"/>
            <a:ext cx="313184" cy="2880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+</a:t>
            </a:r>
            <a:endParaRPr lang="ru-RU" b="1" dirty="0"/>
          </a:p>
        </p:txBody>
      </p:sp>
      <p:sp>
        <p:nvSpPr>
          <p:cNvPr id="32" name="Овал 31"/>
          <p:cNvSpPr/>
          <p:nvPr/>
        </p:nvSpPr>
        <p:spPr>
          <a:xfrm>
            <a:off x="1379125" y="1363080"/>
            <a:ext cx="1158429" cy="41622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1 по 31 мая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7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3600" b="1" dirty="0" smtClean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accent1">
                <a:lumMod val="75000"/>
              </a:schemeClr>
            </a:solidFill>
            <a:effectLst>
              <a:outerShdw blurRad="41275" dist="20320" dir="1800000" algn="tl" rotWithShape="0">
                <a:srgbClr val="000000">
                  <a:alpha val="40000"/>
                </a:srgbClr>
              </a:outerShdw>
            </a:effectLst>
            <a:latin typeface="Tahoma" pitchFamily="34" charset="0"/>
            <a:ea typeface="Tahoma" pitchFamily="34" charset="0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7985</TotalTime>
  <Words>824</Words>
  <Application>Microsoft Office PowerPoint</Application>
  <PresentationFormat>Экран (4:3)</PresentationFormat>
  <Paragraphs>213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МИНИСТЕРСТВО  ЭКОНОМИЧЕСКОГО РАЗВИТИЯ ТВЕРСКОЙ ОБЛАСТИ</vt:lpstr>
      <vt:lpstr>ПРАВОВАЯ ОСНОВА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транспорта Тверской области</dc:title>
  <dc:creator>zsl</dc:creator>
  <cp:lastModifiedBy>Лилия</cp:lastModifiedBy>
  <cp:revision>363</cp:revision>
  <cp:lastPrinted>2017-09-05T08:52:53Z</cp:lastPrinted>
  <dcterms:created xsi:type="dcterms:W3CDTF">2016-06-06T10:50:36Z</dcterms:created>
  <dcterms:modified xsi:type="dcterms:W3CDTF">2018-06-19T08:00:27Z</dcterms:modified>
</cp:coreProperties>
</file>